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84" r:id="rId1"/>
  </p:sldMasterIdLst>
  <p:notesMasterIdLst>
    <p:notesMasterId r:id="rId35"/>
  </p:notesMasterIdLst>
  <p:sldIdLst>
    <p:sldId id="262" r:id="rId2"/>
    <p:sldId id="263" r:id="rId3"/>
    <p:sldId id="264" r:id="rId4"/>
    <p:sldId id="265" r:id="rId5"/>
    <p:sldId id="266" r:id="rId6"/>
    <p:sldId id="267" r:id="rId7"/>
    <p:sldId id="269" r:id="rId8"/>
    <p:sldId id="297" r:id="rId9"/>
    <p:sldId id="299" r:id="rId10"/>
    <p:sldId id="270" r:id="rId11"/>
    <p:sldId id="271" r:id="rId12"/>
    <p:sldId id="298" r:id="rId13"/>
    <p:sldId id="300" r:id="rId14"/>
    <p:sldId id="296" r:id="rId15"/>
    <p:sldId id="301" r:id="rId16"/>
    <p:sldId id="273" r:id="rId17"/>
    <p:sldId id="276" r:id="rId18"/>
    <p:sldId id="277" r:id="rId19"/>
    <p:sldId id="302" r:id="rId20"/>
    <p:sldId id="309" r:id="rId21"/>
    <p:sldId id="308" r:id="rId22"/>
    <p:sldId id="307" r:id="rId23"/>
    <p:sldId id="306" r:id="rId24"/>
    <p:sldId id="278" r:id="rId25"/>
    <p:sldId id="279" r:id="rId26"/>
    <p:sldId id="280" r:id="rId27"/>
    <p:sldId id="282" r:id="rId28"/>
    <p:sldId id="283" r:id="rId29"/>
    <p:sldId id="284" r:id="rId30"/>
    <p:sldId id="289" r:id="rId31"/>
    <p:sldId id="272" r:id="rId32"/>
    <p:sldId id="290" r:id="rId33"/>
    <p:sldId id="311" r:id="rId34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559" autoAdjust="0"/>
    <p:restoredTop sz="82675" autoAdjust="0"/>
  </p:normalViewPr>
  <p:slideViewPr>
    <p:cSldViewPr snapToGrid="0" snapToObjects="1">
      <p:cViewPr>
        <p:scale>
          <a:sx n="50" d="100"/>
          <a:sy n="50" d="100"/>
        </p:scale>
        <p:origin x="-1040" y="-28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AFDCCE1-C6A4-431D-90CC-5F8A087A1BAC}" type="doc">
      <dgm:prSet loTypeId="urn:microsoft.com/office/officeart/2005/8/layout/process4" loCatId="list" qsTypeId="urn:microsoft.com/office/officeart/2005/8/quickstyle/simple3" qsCatId="simple" csTypeId="urn:microsoft.com/office/officeart/2005/8/colors/accent0_3" csCatId="mainScheme" phldr="1"/>
      <dgm:spPr/>
      <dgm:t>
        <a:bodyPr/>
        <a:lstStyle/>
        <a:p>
          <a:endParaRPr lang="en-GB"/>
        </a:p>
      </dgm:t>
    </dgm:pt>
    <dgm:pt modelId="{2DA52980-6A27-49BA-8B77-B697F3969B13}">
      <dgm:prSet custT="1"/>
      <dgm:spPr/>
      <dgm:t>
        <a:bodyPr/>
        <a:lstStyle/>
        <a:p>
          <a:r>
            <a:rPr lang="en-GB" sz="1400" dirty="0" smtClean="0"/>
            <a:t>Run and debug </a:t>
          </a:r>
          <a:r>
            <a:rPr lang="en-GB" sz="1400" dirty="0" err="1" smtClean="0"/>
            <a:t>bladerunner</a:t>
          </a:r>
          <a:r>
            <a:rPr lang="en-GB" sz="1400" dirty="0" smtClean="0"/>
            <a:t> tests</a:t>
          </a:r>
        </a:p>
      </dgm:t>
    </dgm:pt>
    <dgm:pt modelId="{7C0A52F1-D64D-43D8-9A64-C357818EDE9D}" type="sibTrans" cxnId="{717B16D0-2B4E-4A40-894C-292337A2C323}">
      <dgm:prSet/>
      <dgm:spPr/>
      <dgm:t>
        <a:bodyPr/>
        <a:lstStyle/>
        <a:p>
          <a:endParaRPr lang="en-GB"/>
        </a:p>
      </dgm:t>
    </dgm:pt>
    <dgm:pt modelId="{300CCD35-DD6D-4049-AD3A-AB7E4662D177}" type="parTrans" cxnId="{717B16D0-2B4E-4A40-894C-292337A2C323}">
      <dgm:prSet/>
      <dgm:spPr/>
      <dgm:t>
        <a:bodyPr/>
        <a:lstStyle/>
        <a:p>
          <a:endParaRPr lang="en-GB"/>
        </a:p>
      </dgm:t>
    </dgm:pt>
    <dgm:pt modelId="{12636DEF-DD0B-4D37-9B84-278F003553FA}">
      <dgm:prSet custT="1"/>
      <dgm:spPr/>
      <dgm:t>
        <a:bodyPr/>
        <a:lstStyle/>
        <a:p>
          <a:r>
            <a:rPr lang="en-GB" sz="1400" b="0" dirty="0" smtClean="0"/>
            <a:t>Write binding acceptance tests for the trade tile component</a:t>
          </a:r>
        </a:p>
      </dgm:t>
    </dgm:pt>
    <dgm:pt modelId="{51AE4873-BB77-48FE-842D-1EA2C3E49F13}" type="sibTrans" cxnId="{14E15470-7E91-4900-A962-0392098F8877}">
      <dgm:prSet/>
      <dgm:spPr/>
      <dgm:t>
        <a:bodyPr/>
        <a:lstStyle/>
        <a:p>
          <a:endParaRPr lang="en-GB"/>
        </a:p>
      </dgm:t>
    </dgm:pt>
    <dgm:pt modelId="{974B3A01-B907-4D18-80BD-391E6359BBC2}" type="parTrans" cxnId="{14E15470-7E91-4900-A962-0392098F8877}">
      <dgm:prSet/>
      <dgm:spPr/>
      <dgm:t>
        <a:bodyPr/>
        <a:lstStyle/>
        <a:p>
          <a:endParaRPr lang="en-GB"/>
        </a:p>
      </dgm:t>
    </dgm:pt>
    <dgm:pt modelId="{7FC60040-609F-4BCB-BD81-8D95A952ABC8}">
      <dgm:prSet custT="1"/>
      <dgm:spPr/>
      <dgm:t>
        <a:bodyPr/>
        <a:lstStyle/>
        <a:p>
          <a:r>
            <a:rPr lang="en-GB" sz="1400" dirty="0" smtClean="0"/>
            <a:t>Write model acceptance tests for the trade tile</a:t>
          </a:r>
        </a:p>
      </dgm:t>
    </dgm:pt>
    <dgm:pt modelId="{A52F9442-EE0A-49D4-B4EE-F2BFFD680B8E}" type="parTrans" cxnId="{D9720ECF-56C8-43AB-B492-74052EA81F6E}">
      <dgm:prSet/>
      <dgm:spPr/>
      <dgm:t>
        <a:bodyPr/>
        <a:lstStyle/>
        <a:p>
          <a:endParaRPr lang="en-GB"/>
        </a:p>
      </dgm:t>
    </dgm:pt>
    <dgm:pt modelId="{1230BF8A-2C53-420D-BFBC-9528EAD310FF}" type="sibTrans" cxnId="{D9720ECF-56C8-43AB-B492-74052EA81F6E}">
      <dgm:prSet/>
      <dgm:spPr/>
      <dgm:t>
        <a:bodyPr/>
        <a:lstStyle/>
        <a:p>
          <a:endParaRPr lang="en-GB"/>
        </a:p>
      </dgm:t>
    </dgm:pt>
    <dgm:pt modelId="{95D3A656-92C6-4736-8E95-7FD1DA7F25D2}" type="pres">
      <dgm:prSet presAssocID="{DAFDCCE1-C6A4-431D-90CC-5F8A087A1BAC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B68F4194-909F-46EE-90C0-1C7F98E4B7F0}" type="pres">
      <dgm:prSet presAssocID="{7FC60040-609F-4BCB-BD81-8D95A952ABC8}" presName="boxAndChildren" presStyleCnt="0"/>
      <dgm:spPr/>
    </dgm:pt>
    <dgm:pt modelId="{D109205C-7BA3-4E49-86F5-A4A92636201F}" type="pres">
      <dgm:prSet presAssocID="{7FC60040-609F-4BCB-BD81-8D95A952ABC8}" presName="parentTextBox" presStyleLbl="node1" presStyleIdx="0" presStyleCnt="3" custLinFactNeighborY="190"/>
      <dgm:spPr/>
      <dgm:t>
        <a:bodyPr/>
        <a:lstStyle/>
        <a:p>
          <a:endParaRPr lang="en-GB"/>
        </a:p>
      </dgm:t>
    </dgm:pt>
    <dgm:pt modelId="{B01A57A3-7520-49B7-9B71-D1F4FBB7F070}" type="pres">
      <dgm:prSet presAssocID="{51AE4873-BB77-48FE-842D-1EA2C3E49F13}" presName="sp" presStyleCnt="0"/>
      <dgm:spPr/>
    </dgm:pt>
    <dgm:pt modelId="{34AE3084-160A-43D2-913E-80161ECB0320}" type="pres">
      <dgm:prSet presAssocID="{12636DEF-DD0B-4D37-9B84-278F003553FA}" presName="arrowAndChildren" presStyleCnt="0"/>
      <dgm:spPr/>
    </dgm:pt>
    <dgm:pt modelId="{E9A785BE-B53E-4CE2-A1E4-9EEA92D6B8CE}" type="pres">
      <dgm:prSet presAssocID="{12636DEF-DD0B-4D37-9B84-278F003553FA}" presName="parentTextArrow" presStyleLbl="node1" presStyleIdx="1" presStyleCnt="3" custLinFactNeighborY="1446"/>
      <dgm:spPr/>
      <dgm:t>
        <a:bodyPr/>
        <a:lstStyle/>
        <a:p>
          <a:endParaRPr lang="en-GB"/>
        </a:p>
      </dgm:t>
    </dgm:pt>
    <dgm:pt modelId="{1710FF77-15B3-45B0-BFD2-C5FF2E833258}" type="pres">
      <dgm:prSet presAssocID="{7C0A52F1-D64D-43D8-9A64-C357818EDE9D}" presName="sp" presStyleCnt="0"/>
      <dgm:spPr/>
    </dgm:pt>
    <dgm:pt modelId="{8922DBCE-4CDC-4E98-BD18-495A63619A74}" type="pres">
      <dgm:prSet presAssocID="{2DA52980-6A27-49BA-8B77-B697F3969B13}" presName="arrowAndChildren" presStyleCnt="0"/>
      <dgm:spPr/>
    </dgm:pt>
    <dgm:pt modelId="{7C659590-2083-46A6-88A1-1EE87B2B23CF}" type="pres">
      <dgm:prSet presAssocID="{2DA52980-6A27-49BA-8B77-B697F3969B13}" presName="parentTextArrow" presStyleLbl="node1" presStyleIdx="2" presStyleCnt="3"/>
      <dgm:spPr/>
      <dgm:t>
        <a:bodyPr/>
        <a:lstStyle/>
        <a:p>
          <a:endParaRPr lang="en-GB"/>
        </a:p>
      </dgm:t>
    </dgm:pt>
  </dgm:ptLst>
  <dgm:cxnLst>
    <dgm:cxn modelId="{14E15470-7E91-4900-A962-0392098F8877}" srcId="{DAFDCCE1-C6A4-431D-90CC-5F8A087A1BAC}" destId="{12636DEF-DD0B-4D37-9B84-278F003553FA}" srcOrd="1" destOrd="0" parTransId="{974B3A01-B907-4D18-80BD-391E6359BBC2}" sibTransId="{51AE4873-BB77-48FE-842D-1EA2C3E49F13}"/>
    <dgm:cxn modelId="{717B16D0-2B4E-4A40-894C-292337A2C323}" srcId="{DAFDCCE1-C6A4-431D-90CC-5F8A087A1BAC}" destId="{2DA52980-6A27-49BA-8B77-B697F3969B13}" srcOrd="0" destOrd="0" parTransId="{300CCD35-DD6D-4049-AD3A-AB7E4662D177}" sibTransId="{7C0A52F1-D64D-43D8-9A64-C357818EDE9D}"/>
    <dgm:cxn modelId="{F35368EF-9C69-4BAD-AAF1-CE8638107DED}" type="presOf" srcId="{12636DEF-DD0B-4D37-9B84-278F003553FA}" destId="{E9A785BE-B53E-4CE2-A1E4-9EEA92D6B8CE}" srcOrd="0" destOrd="0" presId="urn:microsoft.com/office/officeart/2005/8/layout/process4"/>
    <dgm:cxn modelId="{77195CE0-D822-4DE2-8709-7EDFFCE9B811}" type="presOf" srcId="{2DA52980-6A27-49BA-8B77-B697F3969B13}" destId="{7C659590-2083-46A6-88A1-1EE87B2B23CF}" srcOrd="0" destOrd="0" presId="urn:microsoft.com/office/officeart/2005/8/layout/process4"/>
    <dgm:cxn modelId="{B90B0C83-768C-4D25-BEC1-B693D762EF8D}" type="presOf" srcId="{7FC60040-609F-4BCB-BD81-8D95A952ABC8}" destId="{D109205C-7BA3-4E49-86F5-A4A92636201F}" srcOrd="0" destOrd="0" presId="urn:microsoft.com/office/officeart/2005/8/layout/process4"/>
    <dgm:cxn modelId="{7D2563F8-902F-4312-87B2-4B79E282D87C}" type="presOf" srcId="{DAFDCCE1-C6A4-431D-90CC-5F8A087A1BAC}" destId="{95D3A656-92C6-4736-8E95-7FD1DA7F25D2}" srcOrd="0" destOrd="0" presId="urn:microsoft.com/office/officeart/2005/8/layout/process4"/>
    <dgm:cxn modelId="{D9720ECF-56C8-43AB-B492-74052EA81F6E}" srcId="{DAFDCCE1-C6A4-431D-90CC-5F8A087A1BAC}" destId="{7FC60040-609F-4BCB-BD81-8D95A952ABC8}" srcOrd="2" destOrd="0" parTransId="{A52F9442-EE0A-49D4-B4EE-F2BFFD680B8E}" sibTransId="{1230BF8A-2C53-420D-BFBC-9528EAD310FF}"/>
    <dgm:cxn modelId="{AD48A66D-6DC7-4948-90ED-FA79E891393D}" type="presParOf" srcId="{95D3A656-92C6-4736-8E95-7FD1DA7F25D2}" destId="{B68F4194-909F-46EE-90C0-1C7F98E4B7F0}" srcOrd="0" destOrd="0" presId="urn:microsoft.com/office/officeart/2005/8/layout/process4"/>
    <dgm:cxn modelId="{0264480E-F278-437A-9DF1-5D5200B77701}" type="presParOf" srcId="{B68F4194-909F-46EE-90C0-1C7F98E4B7F0}" destId="{D109205C-7BA3-4E49-86F5-A4A92636201F}" srcOrd="0" destOrd="0" presId="urn:microsoft.com/office/officeart/2005/8/layout/process4"/>
    <dgm:cxn modelId="{A2BDF62A-B178-41E7-ADFA-D4BA1967C5F9}" type="presParOf" srcId="{95D3A656-92C6-4736-8E95-7FD1DA7F25D2}" destId="{B01A57A3-7520-49B7-9B71-D1F4FBB7F070}" srcOrd="1" destOrd="0" presId="urn:microsoft.com/office/officeart/2005/8/layout/process4"/>
    <dgm:cxn modelId="{7D1E7E50-8C72-4C78-9CF9-1D06F1F5AAF2}" type="presParOf" srcId="{95D3A656-92C6-4736-8E95-7FD1DA7F25D2}" destId="{34AE3084-160A-43D2-913E-80161ECB0320}" srcOrd="2" destOrd="0" presId="urn:microsoft.com/office/officeart/2005/8/layout/process4"/>
    <dgm:cxn modelId="{C4AA5D23-654B-4B3B-95FC-450FAF570677}" type="presParOf" srcId="{34AE3084-160A-43D2-913E-80161ECB0320}" destId="{E9A785BE-B53E-4CE2-A1E4-9EEA92D6B8CE}" srcOrd="0" destOrd="0" presId="urn:microsoft.com/office/officeart/2005/8/layout/process4"/>
    <dgm:cxn modelId="{3C2F2A98-A50F-4D88-A403-0903E83FC68D}" type="presParOf" srcId="{95D3A656-92C6-4736-8E95-7FD1DA7F25D2}" destId="{1710FF77-15B3-45B0-BFD2-C5FF2E833258}" srcOrd="3" destOrd="0" presId="urn:microsoft.com/office/officeart/2005/8/layout/process4"/>
    <dgm:cxn modelId="{96B925C6-95B3-486D-9E60-00998EA771A7}" type="presParOf" srcId="{95D3A656-92C6-4736-8E95-7FD1DA7F25D2}" destId="{8922DBCE-4CDC-4E98-BD18-495A63619A74}" srcOrd="4" destOrd="0" presId="urn:microsoft.com/office/officeart/2005/8/layout/process4"/>
    <dgm:cxn modelId="{62CA8DF5-6B1F-4C36-9AFB-B91972C1680C}" type="presParOf" srcId="{8922DBCE-4CDC-4E98-BD18-495A63619A74}" destId="{7C659590-2083-46A6-88A1-1EE87B2B23CF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109205C-7BA3-4E49-86F5-A4A92636201F}">
      <dsp:nvSpPr>
        <dsp:cNvPr id="0" name=""/>
        <dsp:cNvSpPr/>
      </dsp:nvSpPr>
      <dsp:spPr>
        <a:xfrm>
          <a:off x="0" y="1816273"/>
          <a:ext cx="5533256" cy="596001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kern="1200" dirty="0" smtClean="0"/>
            <a:t>Write model acceptance tests for the trade tile</a:t>
          </a:r>
        </a:p>
      </dsp:txBody>
      <dsp:txXfrm>
        <a:off x="0" y="1816273"/>
        <a:ext cx="5533256" cy="596001"/>
      </dsp:txXfrm>
    </dsp:sp>
    <dsp:sp modelId="{E9A785BE-B53E-4CE2-A1E4-9EEA92D6B8CE}">
      <dsp:nvSpPr>
        <dsp:cNvPr id="0" name=""/>
        <dsp:cNvSpPr/>
      </dsp:nvSpPr>
      <dsp:spPr>
        <a:xfrm rot="10800000">
          <a:off x="0" y="921391"/>
          <a:ext cx="5533256" cy="916650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0" kern="1200" dirty="0" smtClean="0"/>
            <a:t>Write binding acceptance tests for the trade tile component</a:t>
          </a:r>
        </a:p>
      </dsp:txBody>
      <dsp:txXfrm rot="10800000">
        <a:off x="0" y="921391"/>
        <a:ext cx="5533256" cy="595612"/>
      </dsp:txXfrm>
    </dsp:sp>
    <dsp:sp modelId="{7C659590-2083-46A6-88A1-1EE87B2B23CF}">
      <dsp:nvSpPr>
        <dsp:cNvPr id="0" name=""/>
        <dsp:cNvSpPr/>
      </dsp:nvSpPr>
      <dsp:spPr>
        <a:xfrm rot="10800000">
          <a:off x="0" y="426"/>
          <a:ext cx="5533256" cy="916650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kern="1200" dirty="0" smtClean="0"/>
            <a:t>Run and debug </a:t>
          </a:r>
          <a:r>
            <a:rPr lang="en-GB" sz="1400" kern="1200" dirty="0" err="1" smtClean="0"/>
            <a:t>bladerunner</a:t>
          </a:r>
          <a:r>
            <a:rPr lang="en-GB" sz="1400" kern="1200" dirty="0" smtClean="0"/>
            <a:t> tests</a:t>
          </a:r>
        </a:p>
      </dsp:txBody>
      <dsp:txXfrm rot="10800000">
        <a:off x="0" y="426"/>
        <a:ext cx="5533256" cy="59561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5B0127-F83A-344A-8D1C-C3585C9BDBC7}" type="datetimeFigureOut">
              <a:rPr lang="en-US" smtClean="0"/>
              <a:t>8/7/2013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A2F883-EEBB-2C4B-AFBC-3409753B23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6496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itchFamily="34" charset="0"/>
              <a:buChar char="•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AAED95-473A-4739-B0CA-F5C23307FAC0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542228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AAED95-473A-4739-B0CA-F5C23307FAC0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27463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AAED95-473A-4739-B0CA-F5C23307FAC0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27463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F403A-AB29-485E-B57B-52810817A76C}" type="slidenum">
              <a:rPr lang="en-GB" smtClean="0"/>
              <a:pPr/>
              <a:t>14</a:t>
            </a:fld>
            <a:endParaRPr lang="en-GB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F403A-AB29-485E-B57B-52810817A76C}" type="slidenum">
              <a:rPr lang="en-GB" smtClean="0"/>
              <a:pPr/>
              <a:t>15</a:t>
            </a:fld>
            <a:endParaRPr lang="en-GB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itchFamily="34" charset="0"/>
              <a:buChar char="•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AAED95-473A-4739-B0CA-F5C23307FAC0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9921039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AAED95-473A-4739-B0CA-F5C23307FAC0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466339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AAED95-473A-4739-B0CA-F5C23307FAC0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606237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A2F883-EEBB-2C4B-AFBC-3409753B2329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618497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A2F883-EEBB-2C4B-AFBC-3409753B2329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618497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A2F883-EEBB-2C4B-AFBC-3409753B2329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61849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charset="0"/>
              <a:buChar char="•"/>
            </a:pPr>
            <a:endParaRPr lang="en-GB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AAED95-473A-4739-B0CA-F5C23307FAC0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537583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A2F883-EEBB-2C4B-AFBC-3409753B2329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618497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A2F883-EEBB-2C4B-AFBC-3409753B2329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618497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itchFamily="34" charset="0"/>
              <a:buChar char="•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AAED95-473A-4739-B0CA-F5C23307FAC0}" type="slidenum">
              <a:rPr lang="en-GB" smtClean="0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386704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itchFamily="34" charset="0"/>
              <a:buChar char="•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AAED95-473A-4739-B0CA-F5C23307FAC0}" type="slidenum">
              <a:rPr lang="en-GB" smtClean="0"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5341837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itchFamily="34" charset="0"/>
              <a:buChar char="•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AAED95-473A-4739-B0CA-F5C23307FAC0}" type="slidenum">
              <a:rPr lang="en-GB" smtClean="0"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5225601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itchFamily="34" charset="0"/>
              <a:buChar char="•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AAED95-473A-4739-B0CA-F5C23307FAC0}" type="slidenum">
              <a:rPr lang="en-GB" smtClean="0"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746692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AAED95-473A-4739-B0CA-F5C23307FAC0}" type="slidenum">
              <a:rPr lang="en-GB" smtClean="0"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924972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AAED95-473A-4739-B0CA-F5C23307FAC0}" type="slidenum">
              <a:rPr lang="en-GB" smtClean="0"/>
              <a:t>29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625351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AAED95-473A-4739-B0CA-F5C23307FAC0}" type="slidenum">
              <a:rPr lang="en-GB" smtClean="0"/>
              <a:t>30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5426955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AAED95-473A-4739-B0CA-F5C23307FAC0}" type="slidenum">
              <a:rPr lang="en-GB" smtClean="0"/>
              <a:t>31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388700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charset="0"/>
              <a:buNone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207785-B14E-42BB-8321-058D9725A708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0247122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AAED95-473A-4739-B0CA-F5C23307FAC0}" type="slidenum">
              <a:rPr lang="en-GB" smtClean="0"/>
              <a:t>32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978443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3CD1B-B864-DF42-ACC4-1FE4095FBE65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82354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itchFamily="34" charset="0"/>
              <a:buChar char="•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207785-B14E-42BB-8321-058D9725A708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024712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itchFamily="34" charset="0"/>
              <a:buChar char="•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AAED95-473A-4739-B0CA-F5C23307FAC0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28920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charset="0"/>
              <a:buChar char="•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207785-B14E-42BB-8321-058D9725A708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024712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AAED95-473A-4739-B0CA-F5C23307FAC0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51086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AAED95-473A-4739-B0CA-F5C23307FAC0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51086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itchFamily="34" charset="0"/>
              <a:buChar char="•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AAED95-473A-4739-B0CA-F5C23307FAC0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45358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18560" y="853601"/>
            <a:ext cx="5039360" cy="1102519"/>
          </a:xfrm>
        </p:spPr>
        <p:txBody>
          <a:bodyPr anchor="b" anchorCtr="0"/>
          <a:lstStyle>
            <a:lvl1pPr algn="r">
              <a:defRPr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718560" y="2061210"/>
            <a:ext cx="5039360" cy="131445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pic>
        <p:nvPicPr>
          <p:cNvPr id="8" name="Picture 7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4289191"/>
            <a:ext cx="2026920" cy="232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4263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7" y="204787"/>
            <a:ext cx="3008313" cy="871538"/>
          </a:xfrm>
        </p:spPr>
        <p:txBody>
          <a:bodyPr anchor="b"/>
          <a:lstStyle>
            <a:lvl1pPr algn="l">
              <a:defRPr sz="2000" b="1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91"/>
            <a:ext cx="5111750" cy="438983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7" y="1076328"/>
            <a:ext cx="3008313" cy="3518297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629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>
                <a:solidFill>
                  <a:schemeClr val="accent6"/>
                </a:solidFill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6"/>
            <a:ext cx="5486400" cy="603647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7942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Direct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ctrTitle"/>
          </p:nvPr>
        </p:nvSpPr>
        <p:spPr>
          <a:xfrm>
            <a:off x="416560" y="853601"/>
            <a:ext cx="8341360" cy="1102519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061210"/>
            <a:ext cx="5039360" cy="131445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pic>
        <p:nvPicPr>
          <p:cNvPr id="19" name="Picture 18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4289191"/>
            <a:ext cx="2026920" cy="232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4080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integration Suite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061210"/>
            <a:ext cx="5039360" cy="131445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ctrTitle"/>
          </p:nvPr>
        </p:nvSpPr>
        <p:spPr>
          <a:xfrm>
            <a:off x="416560" y="853601"/>
            <a:ext cx="8341360" cy="1102519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pic>
        <p:nvPicPr>
          <p:cNvPr id="20" name="Picture 19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4289191"/>
            <a:ext cx="2026920" cy="232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8317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Platform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061210"/>
            <a:ext cx="5039360" cy="131445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ctrTitle"/>
          </p:nvPr>
        </p:nvSpPr>
        <p:spPr>
          <a:xfrm>
            <a:off x="416560" y="853601"/>
            <a:ext cx="8341360" cy="1102519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pic>
        <p:nvPicPr>
          <p:cNvPr id="20" name="Picture 19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4289191"/>
            <a:ext cx="2026920" cy="232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9883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Prof Services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061210"/>
            <a:ext cx="5039360" cy="131445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ctrTitle"/>
          </p:nvPr>
        </p:nvSpPr>
        <p:spPr>
          <a:xfrm>
            <a:off x="416560" y="853601"/>
            <a:ext cx="8341360" cy="1102519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pic>
        <p:nvPicPr>
          <p:cNvPr id="20" name="Picture 19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4289191"/>
            <a:ext cx="2026920" cy="232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4157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Trader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ubtitle 2"/>
          <p:cNvSpPr>
            <a:spLocks noGrp="1"/>
          </p:cNvSpPr>
          <p:nvPr>
            <p:ph type="subTitle" idx="1"/>
          </p:nvPr>
        </p:nvSpPr>
        <p:spPr>
          <a:xfrm>
            <a:off x="3718560" y="2061210"/>
            <a:ext cx="5039360" cy="131445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pic>
        <p:nvPicPr>
          <p:cNvPr id="22" name="Picture 21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4289191"/>
            <a:ext cx="2026920" cy="232914"/>
          </a:xfrm>
          <a:prstGeom prst="rect">
            <a:avLst/>
          </a:prstGeom>
        </p:spPr>
      </p:pic>
      <p:sp>
        <p:nvSpPr>
          <p:cNvPr id="23" name="Title 1"/>
          <p:cNvSpPr>
            <a:spLocks noGrp="1"/>
          </p:cNvSpPr>
          <p:nvPr>
            <p:ph type="ctrTitle"/>
          </p:nvPr>
        </p:nvSpPr>
        <p:spPr>
          <a:xfrm>
            <a:off x="416560" y="853601"/>
            <a:ext cx="8341360" cy="1102519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9994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698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7676" y="1649097"/>
            <a:ext cx="8259127" cy="789304"/>
          </a:xfrm>
        </p:spPr>
        <p:txBody>
          <a:bodyPr anchor="b" anchorCtr="0">
            <a:normAutofit/>
          </a:bodyPr>
          <a:lstStyle>
            <a:lvl1pPr algn="l">
              <a:defRPr sz="4400" b="1" cap="none" spc="-150"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7677" y="2444197"/>
            <a:ext cx="8259127" cy="1125140"/>
          </a:xfrm>
        </p:spPr>
        <p:txBody>
          <a:bodyPr anchor="t" anchorCtr="0"/>
          <a:lstStyle>
            <a:lvl1pPr marL="0" indent="0">
              <a:buNone/>
              <a:defRPr sz="2000" spc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0017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1561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2" y="1151335"/>
            <a:ext cx="4041775" cy="47982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2" y="1631156"/>
            <a:ext cx="4041775" cy="2963466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5756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1290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09179"/>
            <a:ext cx="8229600" cy="857250"/>
          </a:xfrm>
        </p:spPr>
        <p:txBody>
          <a:bodyPr>
            <a:normAutofit/>
          </a:bodyPr>
          <a:lstStyle>
            <a:lvl1pPr algn="l">
              <a:defRPr sz="36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7" y="1402080"/>
            <a:ext cx="8229597" cy="3192544"/>
          </a:xfrm>
        </p:spPr>
        <p:txBody>
          <a:bodyPr/>
          <a:lstStyle>
            <a:lvl1pPr marL="0" indent="0">
              <a:buNone/>
              <a:defRPr sz="16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32027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09179"/>
            <a:ext cx="8229600" cy="857250"/>
          </a:xfrm>
        </p:spPr>
        <p:txBody>
          <a:bodyPr>
            <a:normAutofit/>
          </a:bodyPr>
          <a:lstStyle>
            <a:lvl1pPr algn="l">
              <a:defRPr sz="36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5" y="1402080"/>
            <a:ext cx="3911597" cy="3192544"/>
          </a:xfrm>
        </p:spPr>
        <p:txBody>
          <a:bodyPr numCol="1" spcCol="0"/>
          <a:lstStyle>
            <a:lvl1pPr marL="0" indent="0">
              <a:buNone/>
              <a:defRPr sz="16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/>
          </p:nvPr>
        </p:nvSpPr>
        <p:spPr>
          <a:xfrm>
            <a:off x="4602480" y="1402080"/>
            <a:ext cx="4084320" cy="319254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smtClean="0"/>
              <a:t>Drag picture to placeholder or click icon to add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3866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6970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1">
          <a:blip r:embed="rId1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4703469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94A8FE-592D-BD40-BA6B-E7C80E8A958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5659921" y="4743376"/>
            <a:ext cx="302688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dirty="0" smtClean="0">
                <a:solidFill>
                  <a:schemeClr val="bg1">
                    <a:lumMod val="65000"/>
                  </a:schemeClr>
                </a:solidFill>
              </a:rPr>
              <a:t>© Caplin Systems Ltd. 2012 </a:t>
            </a:r>
            <a:r>
              <a:rPr lang="en-US" sz="1000" dirty="0" smtClean="0">
                <a:solidFill>
                  <a:schemeClr val="bg1">
                    <a:lumMod val="85000"/>
                  </a:schemeClr>
                </a:solidFill>
              </a:rPr>
              <a:t>|</a:t>
            </a:r>
            <a:r>
              <a:rPr lang="en-US" sz="1000" dirty="0" smtClean="0">
                <a:solidFill>
                  <a:schemeClr val="bg1">
                    <a:lumMod val="65000"/>
                  </a:schemeClr>
                </a:solidFill>
              </a:rPr>
              <a:t> Confidential</a:t>
            </a:r>
          </a:p>
        </p:txBody>
      </p:sp>
    </p:spTree>
    <p:extLst>
      <p:ext uri="{BB962C8B-B14F-4D97-AF65-F5344CB8AC3E}">
        <p14:creationId xmlns:p14="http://schemas.microsoft.com/office/powerpoint/2010/main" val="18440152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  <p:sldLayoutId id="2147483700" r:id="rId16"/>
  </p:sldLayoutIdLst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hf sldNum="0" hdr="0"/>
  <p:txStyles>
    <p:titleStyle>
      <a:lvl1pPr algn="ctr" defTabSz="457200" rtl="0" eaLnBrk="1" latinLnBrk="0" hangingPunct="1">
        <a:spcBef>
          <a:spcPct val="0"/>
        </a:spcBef>
        <a:buNone/>
        <a:defRPr sz="4400" b="1" i="0" kern="1200" spc="-15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486000" algn="l" defTabSz="457200" rtl="0" eaLnBrk="1" latinLnBrk="0" hangingPunct="1">
        <a:spcBef>
          <a:spcPct val="20000"/>
        </a:spcBef>
        <a:buClr>
          <a:schemeClr val="bg1">
            <a:lumMod val="65000"/>
          </a:schemeClr>
        </a:buClr>
        <a:buSzPct val="80000"/>
        <a:buFont typeface="Lucida Grande"/>
        <a:buChar char="▶"/>
        <a:defRPr sz="32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957600" indent="-428400" algn="l" defTabSz="457200" rtl="0" eaLnBrk="1" latinLnBrk="0" hangingPunct="1">
        <a:spcBef>
          <a:spcPct val="20000"/>
        </a:spcBef>
        <a:buClr>
          <a:schemeClr val="bg1">
            <a:lumMod val="65000"/>
          </a:schemeClr>
        </a:buClr>
        <a:buFont typeface="Arial"/>
        <a:buChar char="▶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66400" algn="l" defTabSz="457200" rtl="0" eaLnBrk="1" latinLnBrk="0" hangingPunct="1">
        <a:lnSpc>
          <a:spcPct val="100000"/>
        </a:lnSpc>
        <a:spcBef>
          <a:spcPts val="576"/>
        </a:spcBef>
        <a:buClr>
          <a:schemeClr val="bg1">
            <a:lumMod val="65000"/>
          </a:schemeClr>
        </a:buClr>
        <a:buSzPct val="50000"/>
        <a:buFont typeface="Lucida Grande"/>
        <a:buChar char="▶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bg1">
            <a:lumMod val="65000"/>
          </a:schemeClr>
        </a:buClr>
        <a:buSzPct val="50000"/>
        <a:buFont typeface="Lucida Grande"/>
        <a:buChar char="▶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212200" indent="-457200" algn="l" defTabSz="457200" rtl="0" eaLnBrk="1" latinLnBrk="0" hangingPunct="1">
        <a:spcBef>
          <a:spcPct val="20000"/>
        </a:spcBef>
        <a:buClr>
          <a:schemeClr val="bg1">
            <a:lumMod val="65000"/>
          </a:schemeClr>
        </a:buClr>
        <a:buFont typeface="+mj-lt"/>
        <a:buAutoNum type="arabicPeriod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aplin.com/developer/api/caplinjslibraries/3.1.1-24574613#caplin.testing.fixture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31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Caplin Trader 3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Verifier Testing Framework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6842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Test Organisation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6534150" cy="3394472"/>
          </a:xfrm>
        </p:spPr>
        <p:txBody>
          <a:bodyPr>
            <a:normAutofit/>
          </a:bodyPr>
          <a:lstStyle/>
          <a:p>
            <a:r>
              <a:rPr lang="en-GB" dirty="0" smtClean="0"/>
              <a:t>Organise your tests by the associated code</a:t>
            </a:r>
          </a:p>
          <a:p>
            <a:r>
              <a:rPr lang="en-GB" dirty="0" smtClean="0"/>
              <a:t>Respect the folder structure</a:t>
            </a:r>
          </a:p>
          <a:p>
            <a:r>
              <a:rPr lang="en-GB" dirty="0"/>
              <a:t>Organise your tests into suites</a:t>
            </a:r>
          </a:p>
          <a:p>
            <a:endParaRPr lang="en-GB" dirty="0"/>
          </a:p>
        </p:txBody>
      </p:sp>
      <p:pic>
        <p:nvPicPr>
          <p:cNvPr id="4" name="Picture 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6174" y="1200151"/>
            <a:ext cx="2016125" cy="3394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3722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1534"/>
            <a:ext cx="8229600" cy="857250"/>
          </a:xfrm>
        </p:spPr>
        <p:txBody>
          <a:bodyPr>
            <a:normAutofit/>
          </a:bodyPr>
          <a:lstStyle/>
          <a:p>
            <a:r>
              <a:rPr lang="en-GB" dirty="0" smtClean="0"/>
              <a:t>Test directory configuration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err="1" smtClean="0"/>
              <a:t>jsTestDriver.conf</a:t>
            </a:r>
            <a:endParaRPr lang="en-GB" dirty="0" smtClean="0"/>
          </a:p>
          <a:p>
            <a:endParaRPr lang="en-GB" dirty="0"/>
          </a:p>
          <a:p>
            <a:pPr marL="0" indent="0">
              <a:buNone/>
            </a:pPr>
            <a:endParaRPr lang="en-GB" dirty="0" smtClean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6151" y="1891030"/>
            <a:ext cx="7880282" cy="2795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42163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1534"/>
            <a:ext cx="8229600" cy="857250"/>
          </a:xfrm>
        </p:spPr>
        <p:txBody>
          <a:bodyPr>
            <a:normAutofit/>
          </a:bodyPr>
          <a:lstStyle/>
          <a:p>
            <a:r>
              <a:rPr lang="en-GB" dirty="0" smtClean="0"/>
              <a:t>Global test configuration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test-</a:t>
            </a:r>
            <a:r>
              <a:rPr lang="en-GB" dirty="0" err="1"/>
              <a:t>runner.conf</a:t>
            </a:r>
            <a:r>
              <a:rPr lang="en-GB" dirty="0"/>
              <a:t> </a:t>
            </a:r>
          </a:p>
          <a:p>
            <a:endParaRPr lang="en-GB" dirty="0"/>
          </a:p>
          <a:p>
            <a:pPr marL="0" indent="0">
              <a:buNone/>
            </a:pPr>
            <a:endParaRPr lang="en-GB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2351" y="1771650"/>
            <a:ext cx="6737350" cy="2949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26875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Writing your tests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5389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39552" y="334520"/>
            <a:ext cx="8301608" cy="594066"/>
          </a:xfrm>
        </p:spPr>
        <p:txBody>
          <a:bodyPr>
            <a:noAutofit/>
          </a:bodyPr>
          <a:lstStyle/>
          <a:p>
            <a:pPr algn="ctr"/>
            <a:r>
              <a:rPr lang="en-GB" dirty="0" smtClean="0">
                <a:cs typeface="Calibri" pitchFamily="34" charset="0"/>
              </a:rPr>
              <a:t>Example: Unit Tests</a:t>
            </a:r>
            <a:endParaRPr lang="en-GB" dirty="0">
              <a:cs typeface="Calibri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print"/>
          <a:srcRect r="8187" b="43605"/>
          <a:stretch/>
        </p:blipFill>
        <p:spPr bwMode="auto">
          <a:xfrm>
            <a:off x="703907" y="1331795"/>
            <a:ext cx="2232249" cy="738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4" cstate="print"/>
          <a:srcRect l="4184"/>
          <a:stretch/>
        </p:blipFill>
        <p:spPr bwMode="auto">
          <a:xfrm>
            <a:off x="743868" y="2407284"/>
            <a:ext cx="7601551" cy="1605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71756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39552" y="334520"/>
            <a:ext cx="8301608" cy="594066"/>
          </a:xfrm>
        </p:spPr>
        <p:txBody>
          <a:bodyPr>
            <a:noAutofit/>
          </a:bodyPr>
          <a:lstStyle/>
          <a:p>
            <a:pPr algn="ctr"/>
            <a:r>
              <a:rPr lang="en-GB" dirty="0" smtClean="0">
                <a:cs typeface="Calibri" pitchFamily="34" charset="0"/>
              </a:rPr>
              <a:t>Example: Acceptance Tests</a:t>
            </a:r>
            <a:endParaRPr lang="en-GB" dirty="0">
              <a:cs typeface="Calibri" pitchFamily="34" charset="0"/>
            </a:endParaRPr>
          </a:p>
        </p:txBody>
      </p:sp>
      <p:pic>
        <p:nvPicPr>
          <p:cNvPr id="1037" name="Picture 13"/>
          <p:cNvPicPr>
            <a:picLocks noChangeAspect="1" noChangeArrowheads="1"/>
          </p:cNvPicPr>
          <p:nvPr/>
        </p:nvPicPr>
        <p:blipFill rotWithShape="1">
          <a:blip r:embed="rId3" cstate="print"/>
          <a:srcRect r="11111" b="31007"/>
          <a:stretch/>
        </p:blipFill>
        <p:spPr bwMode="auto">
          <a:xfrm>
            <a:off x="689607" y="1396905"/>
            <a:ext cx="2304257" cy="1018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469" y="2747642"/>
            <a:ext cx="8206520" cy="10877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61660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063228"/>
            <a:ext cx="5905500" cy="3866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Example: Test Suites</a:t>
            </a:r>
            <a:endParaRPr lang="en-GB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117"/>
          <a:stretch/>
        </p:blipFill>
        <p:spPr bwMode="auto">
          <a:xfrm>
            <a:off x="6843713" y="1063228"/>
            <a:ext cx="1843087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5281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Example: </a:t>
            </a:r>
            <a:r>
              <a:rPr lang="en-GB" dirty="0" err="1" smtClean="0"/>
              <a:t>FixtureFactory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8" y="1200151"/>
            <a:ext cx="8229601" cy="1762124"/>
          </a:xfrm>
        </p:spPr>
        <p:txBody>
          <a:bodyPr>
            <a:normAutofit/>
          </a:bodyPr>
          <a:lstStyle/>
          <a:p>
            <a:r>
              <a:rPr lang="en-GB" sz="2400" dirty="0" smtClean="0"/>
              <a:t>The </a:t>
            </a:r>
            <a:r>
              <a:rPr lang="en-GB" sz="2400" dirty="0" err="1" smtClean="0"/>
              <a:t>FixtureFactory</a:t>
            </a:r>
            <a:r>
              <a:rPr lang="en-GB" sz="2400" dirty="0" smtClean="0"/>
              <a:t> is where fixtures are loaded. </a:t>
            </a:r>
          </a:p>
          <a:p>
            <a:r>
              <a:rPr lang="en-GB" sz="2400" dirty="0"/>
              <a:t>E.g. </a:t>
            </a:r>
            <a:r>
              <a:rPr lang="en-GB" sz="1800" dirty="0"/>
              <a:t>fixtures("tutorial.verifier.simpletile.testing.SimpleTileTradeFixtureFactory");</a:t>
            </a: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536" y="2362200"/>
            <a:ext cx="7899163" cy="224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41370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Example: Fixtures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200151"/>
            <a:ext cx="8410575" cy="2254249"/>
          </a:xfrm>
        </p:spPr>
        <p:txBody>
          <a:bodyPr>
            <a:noAutofit/>
          </a:bodyPr>
          <a:lstStyle/>
          <a:p>
            <a:r>
              <a:rPr lang="en-GB" dirty="0" smtClean="0"/>
              <a:t>Must implement the </a:t>
            </a:r>
            <a:r>
              <a:rPr lang="en-GB" dirty="0"/>
              <a:t>Fixture interface </a:t>
            </a:r>
            <a:r>
              <a:rPr lang="en-GB" sz="2000" dirty="0"/>
              <a:t>(</a:t>
            </a:r>
            <a:r>
              <a:rPr lang="en-GB" sz="2000" dirty="0">
                <a:hlinkClick r:id="rId3"/>
              </a:rPr>
              <a:t>http://</a:t>
            </a:r>
            <a:r>
              <a:rPr lang="en-GB" sz="2000" dirty="0" smtClean="0">
                <a:hlinkClick r:id="rId3"/>
              </a:rPr>
              <a:t>www.caplin.com/developer/api/caplinjslibraries/3.1.1-24574613#caplin.testing.fixture</a:t>
            </a:r>
            <a:r>
              <a:rPr lang="en-GB" sz="2000" dirty="0" smtClean="0"/>
              <a:t>)</a:t>
            </a:r>
          </a:p>
          <a:p>
            <a:r>
              <a:rPr lang="en-GB" dirty="0" smtClean="0"/>
              <a:t>Presenter Component Fixture:</a:t>
            </a:r>
          </a:p>
          <a:p>
            <a:pPr lvl="1"/>
            <a:r>
              <a:rPr lang="en-GB" dirty="0" smtClean="0"/>
              <a:t>View Fixture </a:t>
            </a:r>
          </a:p>
          <a:p>
            <a:pPr lvl="1"/>
            <a:r>
              <a:rPr lang="en-GB" dirty="0" smtClean="0"/>
              <a:t>Model Fixture</a:t>
            </a:r>
          </a:p>
          <a:p>
            <a:r>
              <a:rPr lang="en-GB" dirty="0" smtClean="0"/>
              <a:t>Service Fixtures</a:t>
            </a:r>
            <a:endParaRPr lang="en-GB" dirty="0"/>
          </a:p>
        </p:txBody>
      </p:sp>
      <p:sp>
        <p:nvSpPr>
          <p:cNvPr id="6" name="Rectangle 5"/>
          <p:cNvSpPr/>
          <p:nvPr/>
        </p:nvSpPr>
        <p:spPr>
          <a:xfrm>
            <a:off x="5842000" y="4693920"/>
            <a:ext cx="3025774" cy="355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040" y="2363112"/>
            <a:ext cx="6017260" cy="180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35679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746500" y="1191913"/>
            <a:ext cx="952500" cy="35687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Test Runner</a:t>
            </a:r>
          </a:p>
          <a:p>
            <a:pPr algn="ctr"/>
            <a:endParaRPr lang="en-GB" dirty="0" smtClean="0"/>
          </a:p>
          <a:p>
            <a:pPr algn="ctr"/>
            <a:endParaRPr lang="en-GB" dirty="0"/>
          </a:p>
          <a:p>
            <a:pPr algn="ctr"/>
            <a:endParaRPr lang="en-GB" dirty="0"/>
          </a:p>
          <a:p>
            <a:pPr algn="ctr"/>
            <a:endParaRPr lang="en-GB" dirty="0" smtClean="0"/>
          </a:p>
          <a:p>
            <a:pPr algn="ctr"/>
            <a:endParaRPr lang="en-GB" dirty="0"/>
          </a:p>
          <a:p>
            <a:pPr algn="ctr"/>
            <a:endParaRPr lang="en-GB" dirty="0" smtClean="0"/>
          </a:p>
          <a:p>
            <a:pPr algn="ctr"/>
            <a:endParaRPr lang="en-GB" dirty="0"/>
          </a:p>
          <a:p>
            <a:pPr algn="ctr"/>
            <a:endParaRPr lang="en-GB" dirty="0" smtClean="0"/>
          </a:p>
          <a:p>
            <a:pPr algn="ctr"/>
            <a:endParaRPr lang="en-GB" dirty="0"/>
          </a:p>
          <a:p>
            <a:pPr algn="ctr"/>
            <a:endParaRPr lang="en-GB" dirty="0" smtClean="0"/>
          </a:p>
          <a:p>
            <a:pPr algn="ctr"/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Anatomy of a Test</a:t>
            </a:r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285750" y="1191913"/>
            <a:ext cx="1358900" cy="356870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dirty="0" smtClean="0"/>
          </a:p>
          <a:p>
            <a:pPr algn="ctr"/>
            <a:endParaRPr lang="en-GB" dirty="0"/>
          </a:p>
          <a:p>
            <a:pPr algn="ctr"/>
            <a:r>
              <a:rPr lang="en-GB" dirty="0" smtClean="0"/>
              <a:t>Test Suite</a:t>
            </a:r>
            <a:endParaRPr lang="en-GB" dirty="0"/>
          </a:p>
          <a:p>
            <a:pPr algn="ctr"/>
            <a:endParaRPr lang="en-GB" dirty="0" smtClean="0"/>
          </a:p>
          <a:p>
            <a:r>
              <a:rPr lang="en-GB" sz="1400" dirty="0">
                <a:latin typeface="Courier New" pitchFamily="49" charset="0"/>
                <a:cs typeface="Courier New" pitchFamily="49" charset="0"/>
              </a:rPr>
              <a:t>fixtures(…)</a:t>
            </a:r>
          </a:p>
          <a:p>
            <a:pPr algn="ctr"/>
            <a:endParaRPr lang="en-GB" dirty="0" smtClean="0"/>
          </a:p>
          <a:p>
            <a:pPr algn="ctr"/>
            <a:endParaRPr lang="en-GB" dirty="0" smtClean="0"/>
          </a:p>
          <a:p>
            <a:pPr algn="ctr"/>
            <a:endParaRPr lang="en-GB" dirty="0"/>
          </a:p>
          <a:p>
            <a:pPr algn="ctr"/>
            <a:endParaRPr lang="en-GB" dirty="0" smtClean="0"/>
          </a:p>
          <a:p>
            <a:pPr algn="ctr"/>
            <a:endParaRPr lang="en-GB" dirty="0"/>
          </a:p>
          <a:p>
            <a:pPr algn="ctr"/>
            <a:endParaRPr lang="en-GB" dirty="0" smtClean="0"/>
          </a:p>
          <a:p>
            <a:pPr algn="ctr"/>
            <a:endParaRPr lang="en-GB" dirty="0"/>
          </a:p>
          <a:p>
            <a:pPr algn="ctr"/>
            <a:endParaRPr lang="en-GB" dirty="0" smtClean="0"/>
          </a:p>
          <a:p>
            <a:pPr algn="ctr"/>
            <a:endParaRPr lang="en-GB" dirty="0"/>
          </a:p>
          <a:p>
            <a:pPr algn="ctr"/>
            <a:endParaRPr lang="en-GB" dirty="0" smtClean="0"/>
          </a:p>
          <a:p>
            <a:pPr algn="ctr"/>
            <a:endParaRPr lang="en-GB" dirty="0"/>
          </a:p>
          <a:p>
            <a:pPr algn="ctr"/>
            <a:endParaRPr lang="en-GB" dirty="0"/>
          </a:p>
        </p:txBody>
      </p:sp>
      <p:sp>
        <p:nvSpPr>
          <p:cNvPr id="6" name="Rectangle 5"/>
          <p:cNvSpPr/>
          <p:nvPr/>
        </p:nvSpPr>
        <p:spPr>
          <a:xfrm>
            <a:off x="5651500" y="1587500"/>
            <a:ext cx="1231900" cy="83820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Fixture</a:t>
            </a:r>
            <a:br>
              <a:rPr lang="en-GB" dirty="0" smtClean="0"/>
            </a:br>
            <a:r>
              <a:rPr lang="en-GB" dirty="0" smtClean="0"/>
              <a:t>Factory</a:t>
            </a:r>
            <a:endParaRPr lang="en-GB" dirty="0"/>
          </a:p>
        </p:txBody>
      </p:sp>
      <p:sp>
        <p:nvSpPr>
          <p:cNvPr id="10" name="Rectangle 9"/>
          <p:cNvSpPr/>
          <p:nvPr/>
        </p:nvSpPr>
        <p:spPr>
          <a:xfrm>
            <a:off x="7454900" y="2667000"/>
            <a:ext cx="1231900" cy="83820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SUT</a:t>
            </a:r>
            <a:endParaRPr lang="en-GB" dirty="0"/>
          </a:p>
        </p:txBody>
      </p:sp>
      <p:sp>
        <p:nvSpPr>
          <p:cNvPr id="11" name="Rectangle 10"/>
          <p:cNvSpPr/>
          <p:nvPr/>
        </p:nvSpPr>
        <p:spPr>
          <a:xfrm>
            <a:off x="7454900" y="3937000"/>
            <a:ext cx="1231900" cy="83820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Stub System B</a:t>
            </a:r>
            <a:endParaRPr lang="en-GB" dirty="0"/>
          </a:p>
        </p:txBody>
      </p:sp>
      <p:sp>
        <p:nvSpPr>
          <p:cNvPr id="12" name="Rectangle 11"/>
          <p:cNvSpPr/>
          <p:nvPr/>
        </p:nvSpPr>
        <p:spPr>
          <a:xfrm>
            <a:off x="460375" y="2990850"/>
            <a:ext cx="1009650" cy="81280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Test 1</a:t>
            </a:r>
            <a:endParaRPr lang="en-GB" dirty="0"/>
          </a:p>
        </p:txBody>
      </p:sp>
      <p:sp>
        <p:nvSpPr>
          <p:cNvPr id="14" name="Rectangle 13"/>
          <p:cNvSpPr/>
          <p:nvPr/>
        </p:nvSpPr>
        <p:spPr>
          <a:xfrm>
            <a:off x="460375" y="3922413"/>
            <a:ext cx="1009650" cy="72390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Test 2</a:t>
            </a:r>
            <a:endParaRPr lang="en-GB" dirty="0"/>
          </a:p>
        </p:txBody>
      </p:sp>
      <p:cxnSp>
        <p:nvCxnSpPr>
          <p:cNvPr id="16" name="Straight Arrow Connector 15"/>
          <p:cNvCxnSpPr/>
          <p:nvPr/>
        </p:nvCxnSpPr>
        <p:spPr>
          <a:xfrm flipV="1">
            <a:off x="1644650" y="1864325"/>
            <a:ext cx="4006850" cy="1627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4840801" y="1568252"/>
            <a:ext cx="6815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create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3300389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Objectives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3200" b="1" dirty="0" smtClean="0"/>
              <a:t>By the end of this session you will:</a:t>
            </a:r>
          </a:p>
          <a:p>
            <a:r>
              <a:rPr lang="en-GB" dirty="0" smtClean="0"/>
              <a:t>Understand how to write verifier tests</a:t>
            </a:r>
          </a:p>
          <a:p>
            <a:r>
              <a:rPr lang="en-GB" dirty="0" smtClean="0"/>
              <a:t>Understand how to structure your tests and files</a:t>
            </a:r>
          </a:p>
          <a:p>
            <a:r>
              <a:rPr lang="en-GB" dirty="0" smtClean="0"/>
              <a:t>Be familiar with how to run tests from within </a:t>
            </a:r>
            <a:r>
              <a:rPr lang="en-GB" dirty="0" err="1" smtClean="0"/>
              <a:t>BladeRunner</a:t>
            </a:r>
            <a:r>
              <a:rPr lang="en-GB" dirty="0" smtClean="0"/>
              <a:t> or the command line</a:t>
            </a:r>
          </a:p>
        </p:txBody>
      </p:sp>
    </p:spTree>
    <p:extLst>
      <p:ext uri="{BB962C8B-B14F-4D97-AF65-F5344CB8AC3E}">
        <p14:creationId xmlns:p14="http://schemas.microsoft.com/office/powerpoint/2010/main" val="413247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746500" y="1191913"/>
            <a:ext cx="952500" cy="35687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Test Runner</a:t>
            </a:r>
          </a:p>
          <a:p>
            <a:pPr algn="ctr"/>
            <a:endParaRPr lang="en-GB" dirty="0" smtClean="0"/>
          </a:p>
          <a:p>
            <a:pPr algn="ctr"/>
            <a:endParaRPr lang="en-GB" dirty="0"/>
          </a:p>
          <a:p>
            <a:pPr algn="ctr"/>
            <a:endParaRPr lang="en-GB" dirty="0"/>
          </a:p>
          <a:p>
            <a:pPr algn="ctr"/>
            <a:endParaRPr lang="en-GB" dirty="0" smtClean="0"/>
          </a:p>
          <a:p>
            <a:pPr algn="ctr"/>
            <a:endParaRPr lang="en-GB" dirty="0"/>
          </a:p>
          <a:p>
            <a:pPr algn="ctr"/>
            <a:endParaRPr lang="en-GB" dirty="0" smtClean="0"/>
          </a:p>
          <a:p>
            <a:pPr algn="ctr"/>
            <a:endParaRPr lang="en-GB" dirty="0"/>
          </a:p>
          <a:p>
            <a:pPr algn="ctr"/>
            <a:endParaRPr lang="en-GB" dirty="0" smtClean="0"/>
          </a:p>
          <a:p>
            <a:pPr algn="ctr"/>
            <a:endParaRPr lang="en-GB" dirty="0"/>
          </a:p>
          <a:p>
            <a:pPr algn="ctr"/>
            <a:endParaRPr lang="en-GB" dirty="0" smtClean="0"/>
          </a:p>
          <a:p>
            <a:pPr algn="ctr"/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Anatomy of a Test</a:t>
            </a:r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285750" y="1191913"/>
            <a:ext cx="1358900" cy="356870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dirty="0" smtClean="0"/>
          </a:p>
          <a:p>
            <a:pPr algn="ctr"/>
            <a:endParaRPr lang="en-GB" dirty="0"/>
          </a:p>
          <a:p>
            <a:pPr algn="ctr"/>
            <a:r>
              <a:rPr lang="en-GB" dirty="0" smtClean="0"/>
              <a:t>Test Suite</a:t>
            </a:r>
            <a:endParaRPr lang="en-GB" dirty="0"/>
          </a:p>
          <a:p>
            <a:pPr algn="ctr"/>
            <a:endParaRPr lang="en-GB" dirty="0" smtClean="0"/>
          </a:p>
          <a:p>
            <a:r>
              <a:rPr lang="en-GB" sz="1400" dirty="0">
                <a:latin typeface="Courier New" pitchFamily="49" charset="0"/>
                <a:cs typeface="Courier New" pitchFamily="49" charset="0"/>
              </a:rPr>
              <a:t>fixtures(…)</a:t>
            </a:r>
          </a:p>
          <a:p>
            <a:pPr algn="ctr"/>
            <a:endParaRPr lang="en-GB" dirty="0" smtClean="0"/>
          </a:p>
          <a:p>
            <a:pPr algn="ctr"/>
            <a:endParaRPr lang="en-GB" dirty="0" smtClean="0"/>
          </a:p>
          <a:p>
            <a:pPr algn="ctr"/>
            <a:endParaRPr lang="en-GB" dirty="0"/>
          </a:p>
          <a:p>
            <a:pPr algn="ctr"/>
            <a:endParaRPr lang="en-GB" dirty="0" smtClean="0"/>
          </a:p>
          <a:p>
            <a:pPr algn="ctr"/>
            <a:endParaRPr lang="en-GB" dirty="0"/>
          </a:p>
          <a:p>
            <a:pPr algn="ctr"/>
            <a:endParaRPr lang="en-GB" dirty="0" smtClean="0"/>
          </a:p>
          <a:p>
            <a:pPr algn="ctr"/>
            <a:endParaRPr lang="en-GB" dirty="0"/>
          </a:p>
          <a:p>
            <a:pPr algn="ctr"/>
            <a:endParaRPr lang="en-GB" dirty="0" smtClean="0"/>
          </a:p>
          <a:p>
            <a:pPr algn="ctr"/>
            <a:endParaRPr lang="en-GB" dirty="0"/>
          </a:p>
          <a:p>
            <a:pPr algn="ctr"/>
            <a:endParaRPr lang="en-GB" dirty="0" smtClean="0"/>
          </a:p>
          <a:p>
            <a:pPr algn="ctr"/>
            <a:endParaRPr lang="en-GB" dirty="0"/>
          </a:p>
          <a:p>
            <a:pPr algn="ctr"/>
            <a:endParaRPr lang="en-GB" dirty="0"/>
          </a:p>
        </p:txBody>
      </p:sp>
      <p:sp>
        <p:nvSpPr>
          <p:cNvPr id="6" name="Rectangle 5"/>
          <p:cNvSpPr/>
          <p:nvPr/>
        </p:nvSpPr>
        <p:spPr>
          <a:xfrm>
            <a:off x="5651500" y="1587500"/>
            <a:ext cx="1231900" cy="83820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Fixture</a:t>
            </a:r>
            <a:br>
              <a:rPr lang="en-GB" dirty="0" smtClean="0"/>
            </a:br>
            <a:r>
              <a:rPr lang="en-GB" dirty="0" smtClean="0"/>
              <a:t>Factory</a:t>
            </a:r>
            <a:endParaRPr lang="en-GB" dirty="0"/>
          </a:p>
        </p:txBody>
      </p:sp>
      <p:sp>
        <p:nvSpPr>
          <p:cNvPr id="8" name="Rectangle 7"/>
          <p:cNvSpPr/>
          <p:nvPr/>
        </p:nvSpPr>
        <p:spPr>
          <a:xfrm>
            <a:off x="5651500" y="2667000"/>
            <a:ext cx="1231900" cy="83820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Fixture A</a:t>
            </a:r>
            <a:endParaRPr lang="en-GB" dirty="0"/>
          </a:p>
        </p:txBody>
      </p:sp>
      <p:sp>
        <p:nvSpPr>
          <p:cNvPr id="9" name="Rectangle 8"/>
          <p:cNvSpPr/>
          <p:nvPr/>
        </p:nvSpPr>
        <p:spPr>
          <a:xfrm>
            <a:off x="5676900" y="3922413"/>
            <a:ext cx="1231900" cy="83820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Fixture B</a:t>
            </a:r>
            <a:endParaRPr lang="en-GB" dirty="0"/>
          </a:p>
        </p:txBody>
      </p:sp>
      <p:sp>
        <p:nvSpPr>
          <p:cNvPr id="10" name="Rectangle 9"/>
          <p:cNvSpPr/>
          <p:nvPr/>
        </p:nvSpPr>
        <p:spPr>
          <a:xfrm>
            <a:off x="7454900" y="2667000"/>
            <a:ext cx="1231900" cy="83820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SUT</a:t>
            </a:r>
            <a:endParaRPr lang="en-GB" dirty="0"/>
          </a:p>
        </p:txBody>
      </p:sp>
      <p:sp>
        <p:nvSpPr>
          <p:cNvPr id="11" name="Rectangle 10"/>
          <p:cNvSpPr/>
          <p:nvPr/>
        </p:nvSpPr>
        <p:spPr>
          <a:xfrm>
            <a:off x="7454900" y="3937000"/>
            <a:ext cx="1231900" cy="83820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Stub System B</a:t>
            </a:r>
            <a:endParaRPr lang="en-GB" dirty="0"/>
          </a:p>
        </p:txBody>
      </p:sp>
      <p:sp>
        <p:nvSpPr>
          <p:cNvPr id="12" name="Rectangle 11"/>
          <p:cNvSpPr/>
          <p:nvPr/>
        </p:nvSpPr>
        <p:spPr>
          <a:xfrm>
            <a:off x="460375" y="2990850"/>
            <a:ext cx="1009650" cy="81280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Test 1</a:t>
            </a:r>
            <a:endParaRPr lang="en-GB" dirty="0"/>
          </a:p>
        </p:txBody>
      </p:sp>
      <p:sp>
        <p:nvSpPr>
          <p:cNvPr id="14" name="Rectangle 13"/>
          <p:cNvSpPr/>
          <p:nvPr/>
        </p:nvSpPr>
        <p:spPr>
          <a:xfrm>
            <a:off x="460375" y="3922413"/>
            <a:ext cx="1009650" cy="72390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Test 2</a:t>
            </a:r>
            <a:endParaRPr lang="en-GB" dirty="0"/>
          </a:p>
        </p:txBody>
      </p:sp>
      <p:cxnSp>
        <p:nvCxnSpPr>
          <p:cNvPr id="16" name="Straight Arrow Connector 15"/>
          <p:cNvCxnSpPr/>
          <p:nvPr/>
        </p:nvCxnSpPr>
        <p:spPr>
          <a:xfrm flipV="1">
            <a:off x="1644650" y="1864325"/>
            <a:ext cx="4006850" cy="1627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H="1" flipV="1">
            <a:off x="4699000" y="2762051"/>
            <a:ext cx="965200" cy="297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4840801" y="1568252"/>
            <a:ext cx="6815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create</a:t>
            </a:r>
            <a:endParaRPr lang="en-GB" sz="1400" dirty="0"/>
          </a:p>
        </p:txBody>
      </p:sp>
      <p:sp>
        <p:nvSpPr>
          <p:cNvPr id="42" name="TextBox 41"/>
          <p:cNvSpPr txBox="1"/>
          <p:nvPr/>
        </p:nvSpPr>
        <p:spPr>
          <a:xfrm>
            <a:off x="4801339" y="2454274"/>
            <a:ext cx="78098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register</a:t>
            </a:r>
            <a:endParaRPr lang="en-GB" sz="1400" dirty="0"/>
          </a:p>
        </p:txBody>
      </p:sp>
      <p:cxnSp>
        <p:nvCxnSpPr>
          <p:cNvPr id="67" name="Straight Arrow Connector 66"/>
          <p:cNvCxnSpPr/>
          <p:nvPr/>
        </p:nvCxnSpPr>
        <p:spPr>
          <a:xfrm flipH="1" flipV="1">
            <a:off x="4699000" y="4487169"/>
            <a:ext cx="977900" cy="888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68" name="TextBox 67"/>
          <p:cNvSpPr txBox="1"/>
          <p:nvPr/>
        </p:nvSpPr>
        <p:spPr>
          <a:xfrm>
            <a:off x="4845739" y="4179392"/>
            <a:ext cx="78098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register</a:t>
            </a:r>
            <a:endParaRPr lang="en-GB" sz="1400" dirty="0"/>
          </a:p>
        </p:txBody>
      </p:sp>
      <p:cxnSp>
        <p:nvCxnSpPr>
          <p:cNvPr id="48" name="Straight Arrow Connector 47"/>
          <p:cNvCxnSpPr>
            <a:stCxn id="6" idx="2"/>
            <a:endCxn id="8" idx="0"/>
          </p:cNvCxnSpPr>
          <p:nvPr/>
        </p:nvCxnSpPr>
        <p:spPr>
          <a:xfrm>
            <a:off x="6267450" y="2425700"/>
            <a:ext cx="0" cy="2413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53" name="Straight Arrow Connector 52"/>
          <p:cNvCxnSpPr/>
          <p:nvPr/>
        </p:nvCxnSpPr>
        <p:spPr>
          <a:xfrm>
            <a:off x="6553200" y="2425699"/>
            <a:ext cx="0" cy="149671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11918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746500" y="1191913"/>
            <a:ext cx="952500" cy="35687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Test Runner</a:t>
            </a:r>
          </a:p>
          <a:p>
            <a:pPr algn="ctr"/>
            <a:endParaRPr lang="en-GB" dirty="0" smtClean="0"/>
          </a:p>
          <a:p>
            <a:pPr algn="ctr"/>
            <a:endParaRPr lang="en-GB" dirty="0"/>
          </a:p>
          <a:p>
            <a:pPr algn="ctr"/>
            <a:endParaRPr lang="en-GB" dirty="0"/>
          </a:p>
          <a:p>
            <a:pPr algn="ctr"/>
            <a:endParaRPr lang="en-GB" dirty="0" smtClean="0"/>
          </a:p>
          <a:p>
            <a:pPr algn="ctr"/>
            <a:endParaRPr lang="en-GB" dirty="0"/>
          </a:p>
          <a:p>
            <a:pPr algn="ctr"/>
            <a:endParaRPr lang="en-GB" dirty="0" smtClean="0"/>
          </a:p>
          <a:p>
            <a:pPr algn="ctr"/>
            <a:endParaRPr lang="en-GB" dirty="0"/>
          </a:p>
          <a:p>
            <a:pPr algn="ctr"/>
            <a:endParaRPr lang="en-GB" dirty="0" smtClean="0"/>
          </a:p>
          <a:p>
            <a:pPr algn="ctr"/>
            <a:endParaRPr lang="en-GB" dirty="0"/>
          </a:p>
          <a:p>
            <a:pPr algn="ctr"/>
            <a:endParaRPr lang="en-GB" dirty="0" smtClean="0"/>
          </a:p>
          <a:p>
            <a:pPr algn="ctr"/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Anatomy of a Test</a:t>
            </a:r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285750" y="1191913"/>
            <a:ext cx="1358900" cy="356870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dirty="0" smtClean="0"/>
          </a:p>
          <a:p>
            <a:pPr algn="ctr"/>
            <a:endParaRPr lang="en-GB" dirty="0"/>
          </a:p>
          <a:p>
            <a:pPr algn="ctr"/>
            <a:r>
              <a:rPr lang="en-GB" dirty="0" smtClean="0"/>
              <a:t>Test Suite</a:t>
            </a:r>
            <a:endParaRPr lang="en-GB" dirty="0"/>
          </a:p>
          <a:p>
            <a:pPr algn="ctr"/>
            <a:endParaRPr lang="en-GB" dirty="0" smtClean="0"/>
          </a:p>
          <a:p>
            <a:r>
              <a:rPr lang="en-GB" sz="1400" dirty="0">
                <a:latin typeface="Courier New" pitchFamily="49" charset="0"/>
                <a:cs typeface="Courier New" pitchFamily="49" charset="0"/>
              </a:rPr>
              <a:t>fixtures(…)</a:t>
            </a:r>
          </a:p>
          <a:p>
            <a:pPr algn="ctr"/>
            <a:endParaRPr lang="en-GB" dirty="0" smtClean="0"/>
          </a:p>
          <a:p>
            <a:pPr algn="ctr"/>
            <a:endParaRPr lang="en-GB" dirty="0" smtClean="0"/>
          </a:p>
          <a:p>
            <a:pPr algn="ctr"/>
            <a:endParaRPr lang="en-GB" dirty="0"/>
          </a:p>
          <a:p>
            <a:pPr algn="ctr"/>
            <a:endParaRPr lang="en-GB" dirty="0" smtClean="0"/>
          </a:p>
          <a:p>
            <a:pPr algn="ctr"/>
            <a:endParaRPr lang="en-GB" dirty="0"/>
          </a:p>
          <a:p>
            <a:pPr algn="ctr"/>
            <a:endParaRPr lang="en-GB" dirty="0" smtClean="0"/>
          </a:p>
          <a:p>
            <a:pPr algn="ctr"/>
            <a:endParaRPr lang="en-GB" dirty="0"/>
          </a:p>
          <a:p>
            <a:pPr algn="ctr"/>
            <a:endParaRPr lang="en-GB" dirty="0" smtClean="0"/>
          </a:p>
          <a:p>
            <a:pPr algn="ctr"/>
            <a:endParaRPr lang="en-GB" dirty="0"/>
          </a:p>
          <a:p>
            <a:pPr algn="ctr"/>
            <a:endParaRPr lang="en-GB" dirty="0" smtClean="0"/>
          </a:p>
          <a:p>
            <a:pPr algn="ctr"/>
            <a:endParaRPr lang="en-GB" dirty="0"/>
          </a:p>
          <a:p>
            <a:pPr algn="ctr"/>
            <a:endParaRPr lang="en-GB" dirty="0"/>
          </a:p>
        </p:txBody>
      </p:sp>
      <p:sp>
        <p:nvSpPr>
          <p:cNvPr id="6" name="Rectangle 5"/>
          <p:cNvSpPr/>
          <p:nvPr/>
        </p:nvSpPr>
        <p:spPr>
          <a:xfrm>
            <a:off x="5651500" y="1587500"/>
            <a:ext cx="1231900" cy="83820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Fixture</a:t>
            </a:r>
            <a:br>
              <a:rPr lang="en-GB" dirty="0" smtClean="0"/>
            </a:br>
            <a:r>
              <a:rPr lang="en-GB" dirty="0" smtClean="0"/>
              <a:t>Factory</a:t>
            </a:r>
            <a:endParaRPr lang="en-GB" dirty="0"/>
          </a:p>
        </p:txBody>
      </p:sp>
      <p:sp>
        <p:nvSpPr>
          <p:cNvPr id="8" name="Rectangle 7"/>
          <p:cNvSpPr/>
          <p:nvPr/>
        </p:nvSpPr>
        <p:spPr>
          <a:xfrm>
            <a:off x="5651500" y="2667000"/>
            <a:ext cx="1231900" cy="83820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Fixture A</a:t>
            </a:r>
            <a:endParaRPr lang="en-GB" dirty="0"/>
          </a:p>
        </p:txBody>
      </p:sp>
      <p:sp>
        <p:nvSpPr>
          <p:cNvPr id="9" name="Rectangle 8"/>
          <p:cNvSpPr/>
          <p:nvPr/>
        </p:nvSpPr>
        <p:spPr>
          <a:xfrm>
            <a:off x="5676900" y="3922413"/>
            <a:ext cx="1231900" cy="83820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Fixture B</a:t>
            </a:r>
            <a:endParaRPr lang="en-GB" dirty="0"/>
          </a:p>
        </p:txBody>
      </p:sp>
      <p:sp>
        <p:nvSpPr>
          <p:cNvPr id="10" name="Rectangle 9"/>
          <p:cNvSpPr/>
          <p:nvPr/>
        </p:nvSpPr>
        <p:spPr>
          <a:xfrm>
            <a:off x="7454900" y="2667000"/>
            <a:ext cx="1231900" cy="83820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SUT</a:t>
            </a:r>
            <a:endParaRPr lang="en-GB" dirty="0"/>
          </a:p>
        </p:txBody>
      </p:sp>
      <p:sp>
        <p:nvSpPr>
          <p:cNvPr id="11" name="Rectangle 10"/>
          <p:cNvSpPr/>
          <p:nvPr/>
        </p:nvSpPr>
        <p:spPr>
          <a:xfrm>
            <a:off x="7454900" y="3937000"/>
            <a:ext cx="1231900" cy="83820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Stub System B</a:t>
            </a:r>
            <a:endParaRPr lang="en-GB" dirty="0"/>
          </a:p>
        </p:txBody>
      </p:sp>
      <p:sp>
        <p:nvSpPr>
          <p:cNvPr id="12" name="Rectangle 11"/>
          <p:cNvSpPr/>
          <p:nvPr/>
        </p:nvSpPr>
        <p:spPr>
          <a:xfrm>
            <a:off x="460375" y="2990850"/>
            <a:ext cx="1009650" cy="81280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Test 1</a:t>
            </a:r>
            <a:endParaRPr lang="en-GB" dirty="0"/>
          </a:p>
        </p:txBody>
      </p:sp>
      <p:sp>
        <p:nvSpPr>
          <p:cNvPr id="14" name="Rectangle 13"/>
          <p:cNvSpPr/>
          <p:nvPr/>
        </p:nvSpPr>
        <p:spPr>
          <a:xfrm>
            <a:off x="460375" y="3922413"/>
            <a:ext cx="1009650" cy="72390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Test 2</a:t>
            </a:r>
            <a:endParaRPr lang="en-GB" dirty="0"/>
          </a:p>
        </p:txBody>
      </p:sp>
      <p:cxnSp>
        <p:nvCxnSpPr>
          <p:cNvPr id="21" name="Straight Arrow Connector 20"/>
          <p:cNvCxnSpPr>
            <a:endCxn id="8" idx="1"/>
          </p:cNvCxnSpPr>
          <p:nvPr/>
        </p:nvCxnSpPr>
        <p:spPr>
          <a:xfrm>
            <a:off x="1470025" y="3086100"/>
            <a:ext cx="4181475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>
            <a:stCxn id="8" idx="3"/>
            <a:endCxn id="10" idx="1"/>
          </p:cNvCxnSpPr>
          <p:nvPr/>
        </p:nvCxnSpPr>
        <p:spPr>
          <a:xfrm>
            <a:off x="6883400" y="3086100"/>
            <a:ext cx="571500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7708900" y="3505200"/>
            <a:ext cx="0" cy="4318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1676326" y="2774751"/>
            <a:ext cx="197015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g</a:t>
            </a:r>
            <a:r>
              <a:rPr lang="en-GB" sz="1400" dirty="0" smtClean="0"/>
              <a:t>iven </a:t>
            </a:r>
            <a:r>
              <a:rPr lang="en-GB" sz="1400" dirty="0" err="1" smtClean="0"/>
              <a:t>A.prop.value</a:t>
            </a:r>
            <a:r>
              <a:rPr lang="en-GB" sz="1400" dirty="0" smtClean="0"/>
              <a:t>=“x”</a:t>
            </a:r>
            <a:endParaRPr lang="en-GB" sz="1400" dirty="0"/>
          </a:p>
        </p:txBody>
      </p:sp>
      <p:sp>
        <p:nvSpPr>
          <p:cNvPr id="47" name="TextBox 46"/>
          <p:cNvSpPr txBox="1"/>
          <p:nvPr/>
        </p:nvSpPr>
        <p:spPr>
          <a:xfrm>
            <a:off x="4630563" y="2774752"/>
            <a:ext cx="9701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err="1" smtClean="0"/>
              <a:t>doGiven</a:t>
            </a:r>
            <a:r>
              <a:rPr lang="en-GB" sz="1400" dirty="0" smtClean="0"/>
              <a:t>()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611918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746500" y="1191913"/>
            <a:ext cx="952500" cy="35687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Test Runner</a:t>
            </a:r>
          </a:p>
          <a:p>
            <a:pPr algn="ctr"/>
            <a:endParaRPr lang="en-GB" dirty="0" smtClean="0"/>
          </a:p>
          <a:p>
            <a:pPr algn="ctr"/>
            <a:endParaRPr lang="en-GB" dirty="0"/>
          </a:p>
          <a:p>
            <a:pPr algn="ctr"/>
            <a:endParaRPr lang="en-GB" dirty="0"/>
          </a:p>
          <a:p>
            <a:pPr algn="ctr"/>
            <a:endParaRPr lang="en-GB" dirty="0" smtClean="0"/>
          </a:p>
          <a:p>
            <a:pPr algn="ctr"/>
            <a:endParaRPr lang="en-GB" dirty="0"/>
          </a:p>
          <a:p>
            <a:pPr algn="ctr"/>
            <a:endParaRPr lang="en-GB" dirty="0" smtClean="0"/>
          </a:p>
          <a:p>
            <a:pPr algn="ctr"/>
            <a:endParaRPr lang="en-GB" dirty="0"/>
          </a:p>
          <a:p>
            <a:pPr algn="ctr"/>
            <a:endParaRPr lang="en-GB" dirty="0" smtClean="0"/>
          </a:p>
          <a:p>
            <a:pPr algn="ctr"/>
            <a:endParaRPr lang="en-GB" dirty="0"/>
          </a:p>
          <a:p>
            <a:pPr algn="ctr"/>
            <a:endParaRPr lang="en-GB" dirty="0" smtClean="0"/>
          </a:p>
          <a:p>
            <a:pPr algn="ctr"/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Anatomy of a Test</a:t>
            </a:r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285750" y="1191913"/>
            <a:ext cx="1358900" cy="356870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dirty="0" smtClean="0"/>
          </a:p>
          <a:p>
            <a:pPr algn="ctr"/>
            <a:endParaRPr lang="en-GB" dirty="0"/>
          </a:p>
          <a:p>
            <a:pPr algn="ctr"/>
            <a:r>
              <a:rPr lang="en-GB" dirty="0" smtClean="0"/>
              <a:t>Test Suite</a:t>
            </a:r>
            <a:endParaRPr lang="en-GB" dirty="0"/>
          </a:p>
          <a:p>
            <a:pPr algn="ctr"/>
            <a:endParaRPr lang="en-GB" dirty="0" smtClean="0"/>
          </a:p>
          <a:p>
            <a:r>
              <a:rPr lang="en-GB" sz="1400" dirty="0">
                <a:latin typeface="Courier New" pitchFamily="49" charset="0"/>
                <a:cs typeface="Courier New" pitchFamily="49" charset="0"/>
              </a:rPr>
              <a:t>fixtures(…)</a:t>
            </a:r>
          </a:p>
          <a:p>
            <a:pPr algn="ctr"/>
            <a:endParaRPr lang="en-GB" dirty="0" smtClean="0"/>
          </a:p>
          <a:p>
            <a:pPr algn="ctr"/>
            <a:endParaRPr lang="en-GB" dirty="0" smtClean="0"/>
          </a:p>
          <a:p>
            <a:pPr algn="ctr"/>
            <a:endParaRPr lang="en-GB" dirty="0"/>
          </a:p>
          <a:p>
            <a:pPr algn="ctr"/>
            <a:endParaRPr lang="en-GB" dirty="0" smtClean="0"/>
          </a:p>
          <a:p>
            <a:pPr algn="ctr"/>
            <a:endParaRPr lang="en-GB" dirty="0"/>
          </a:p>
          <a:p>
            <a:pPr algn="ctr"/>
            <a:endParaRPr lang="en-GB" dirty="0" smtClean="0"/>
          </a:p>
          <a:p>
            <a:pPr algn="ctr"/>
            <a:endParaRPr lang="en-GB" dirty="0"/>
          </a:p>
          <a:p>
            <a:pPr algn="ctr"/>
            <a:endParaRPr lang="en-GB" dirty="0" smtClean="0"/>
          </a:p>
          <a:p>
            <a:pPr algn="ctr"/>
            <a:endParaRPr lang="en-GB" dirty="0"/>
          </a:p>
          <a:p>
            <a:pPr algn="ctr"/>
            <a:endParaRPr lang="en-GB" dirty="0" smtClean="0"/>
          </a:p>
          <a:p>
            <a:pPr algn="ctr"/>
            <a:endParaRPr lang="en-GB" dirty="0"/>
          </a:p>
          <a:p>
            <a:pPr algn="ctr"/>
            <a:endParaRPr lang="en-GB" dirty="0"/>
          </a:p>
        </p:txBody>
      </p:sp>
      <p:sp>
        <p:nvSpPr>
          <p:cNvPr id="6" name="Rectangle 5"/>
          <p:cNvSpPr/>
          <p:nvPr/>
        </p:nvSpPr>
        <p:spPr>
          <a:xfrm>
            <a:off x="5651500" y="1587500"/>
            <a:ext cx="1231900" cy="83820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Fixture</a:t>
            </a:r>
            <a:br>
              <a:rPr lang="en-GB" dirty="0" smtClean="0"/>
            </a:br>
            <a:r>
              <a:rPr lang="en-GB" dirty="0" smtClean="0"/>
              <a:t>Factory</a:t>
            </a:r>
            <a:endParaRPr lang="en-GB" dirty="0"/>
          </a:p>
        </p:txBody>
      </p:sp>
      <p:sp>
        <p:nvSpPr>
          <p:cNvPr id="8" name="Rectangle 7"/>
          <p:cNvSpPr/>
          <p:nvPr/>
        </p:nvSpPr>
        <p:spPr>
          <a:xfrm>
            <a:off x="5651500" y="2667000"/>
            <a:ext cx="1231900" cy="83820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Fixture A</a:t>
            </a:r>
            <a:endParaRPr lang="en-GB" dirty="0"/>
          </a:p>
        </p:txBody>
      </p:sp>
      <p:sp>
        <p:nvSpPr>
          <p:cNvPr id="9" name="Rectangle 8"/>
          <p:cNvSpPr/>
          <p:nvPr/>
        </p:nvSpPr>
        <p:spPr>
          <a:xfrm>
            <a:off x="5676900" y="3922413"/>
            <a:ext cx="1231900" cy="83820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Fixture B</a:t>
            </a:r>
            <a:endParaRPr lang="en-GB" dirty="0"/>
          </a:p>
        </p:txBody>
      </p:sp>
      <p:sp>
        <p:nvSpPr>
          <p:cNvPr id="10" name="Rectangle 9"/>
          <p:cNvSpPr/>
          <p:nvPr/>
        </p:nvSpPr>
        <p:spPr>
          <a:xfrm>
            <a:off x="7454900" y="2667000"/>
            <a:ext cx="1231900" cy="83820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SUT</a:t>
            </a:r>
            <a:endParaRPr lang="en-GB" dirty="0"/>
          </a:p>
        </p:txBody>
      </p:sp>
      <p:sp>
        <p:nvSpPr>
          <p:cNvPr id="11" name="Rectangle 10"/>
          <p:cNvSpPr/>
          <p:nvPr/>
        </p:nvSpPr>
        <p:spPr>
          <a:xfrm>
            <a:off x="7454900" y="3937000"/>
            <a:ext cx="1231900" cy="83820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Stub System B</a:t>
            </a:r>
            <a:endParaRPr lang="en-GB" dirty="0"/>
          </a:p>
        </p:txBody>
      </p:sp>
      <p:sp>
        <p:nvSpPr>
          <p:cNvPr id="12" name="Rectangle 11"/>
          <p:cNvSpPr/>
          <p:nvPr/>
        </p:nvSpPr>
        <p:spPr>
          <a:xfrm>
            <a:off x="460375" y="2990850"/>
            <a:ext cx="1009650" cy="81280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Test 1</a:t>
            </a:r>
            <a:endParaRPr lang="en-GB" dirty="0"/>
          </a:p>
        </p:txBody>
      </p:sp>
      <p:sp>
        <p:nvSpPr>
          <p:cNvPr id="14" name="Rectangle 13"/>
          <p:cNvSpPr/>
          <p:nvPr/>
        </p:nvSpPr>
        <p:spPr>
          <a:xfrm>
            <a:off x="460375" y="3922413"/>
            <a:ext cx="1009650" cy="72390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Test 2</a:t>
            </a:r>
            <a:endParaRPr lang="en-GB" dirty="0"/>
          </a:p>
        </p:txBody>
      </p:sp>
      <p:cxnSp>
        <p:nvCxnSpPr>
          <p:cNvPr id="21" name="Straight Arrow Connector 20"/>
          <p:cNvCxnSpPr>
            <a:endCxn id="8" idx="1"/>
          </p:cNvCxnSpPr>
          <p:nvPr/>
        </p:nvCxnSpPr>
        <p:spPr>
          <a:xfrm>
            <a:off x="1470025" y="3086100"/>
            <a:ext cx="4181475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>
            <a:stCxn id="8" idx="3"/>
            <a:endCxn id="10" idx="1"/>
          </p:cNvCxnSpPr>
          <p:nvPr/>
        </p:nvCxnSpPr>
        <p:spPr>
          <a:xfrm>
            <a:off x="6883400" y="3086100"/>
            <a:ext cx="571500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>
            <a:off x="1470025" y="3721100"/>
            <a:ext cx="4206875" cy="37762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6908800" y="4089400"/>
            <a:ext cx="552450" cy="635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7708900" y="3505200"/>
            <a:ext cx="0" cy="4318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 flipV="1">
            <a:off x="8382000" y="3505200"/>
            <a:ext cx="0" cy="4318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 rot="325628">
            <a:off x="4706763" y="3756024"/>
            <a:ext cx="9701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err="1" smtClean="0"/>
              <a:t>doWhen</a:t>
            </a:r>
            <a:r>
              <a:rPr lang="en-GB" sz="1400" dirty="0" smtClean="0"/>
              <a:t>()</a:t>
            </a:r>
            <a:endParaRPr lang="en-GB" sz="1400" dirty="0"/>
          </a:p>
        </p:txBody>
      </p:sp>
      <p:sp>
        <p:nvSpPr>
          <p:cNvPr id="45" name="TextBox 44"/>
          <p:cNvSpPr txBox="1"/>
          <p:nvPr/>
        </p:nvSpPr>
        <p:spPr>
          <a:xfrm>
            <a:off x="1676326" y="2774751"/>
            <a:ext cx="197015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g</a:t>
            </a:r>
            <a:r>
              <a:rPr lang="en-GB" sz="1400" dirty="0" smtClean="0"/>
              <a:t>iven </a:t>
            </a:r>
            <a:r>
              <a:rPr lang="en-GB" sz="1400" dirty="0" err="1" smtClean="0"/>
              <a:t>A.prop.value</a:t>
            </a:r>
            <a:r>
              <a:rPr lang="en-GB" sz="1400" dirty="0" smtClean="0"/>
              <a:t>=“x”</a:t>
            </a:r>
            <a:endParaRPr lang="en-GB" sz="1400" dirty="0"/>
          </a:p>
        </p:txBody>
      </p:sp>
      <p:sp>
        <p:nvSpPr>
          <p:cNvPr id="47" name="TextBox 46"/>
          <p:cNvSpPr txBox="1"/>
          <p:nvPr/>
        </p:nvSpPr>
        <p:spPr>
          <a:xfrm>
            <a:off x="4630563" y="2774752"/>
            <a:ext cx="9701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err="1" smtClean="0"/>
              <a:t>doGiven</a:t>
            </a:r>
            <a:r>
              <a:rPr lang="en-GB" sz="1400" dirty="0" smtClean="0"/>
              <a:t>()</a:t>
            </a:r>
            <a:endParaRPr lang="en-GB" sz="1400" dirty="0"/>
          </a:p>
        </p:txBody>
      </p:sp>
      <p:sp>
        <p:nvSpPr>
          <p:cNvPr id="51" name="TextBox 50"/>
          <p:cNvSpPr txBox="1"/>
          <p:nvPr/>
        </p:nvSpPr>
        <p:spPr>
          <a:xfrm rot="280037">
            <a:off x="1974861" y="3527224"/>
            <a:ext cx="17716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</a:t>
            </a:r>
            <a:r>
              <a:rPr lang="en-GB" sz="1400" dirty="0" smtClean="0"/>
              <a:t>hen </a:t>
            </a:r>
            <a:r>
              <a:rPr lang="en-GB" sz="1400" dirty="0" err="1" smtClean="0"/>
              <a:t>B.action</a:t>
            </a:r>
            <a:r>
              <a:rPr lang="en-GB" sz="1400" dirty="0" smtClean="0"/>
              <a:t>=“act”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611918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746500" y="1191913"/>
            <a:ext cx="952500" cy="35687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Test Runner</a:t>
            </a:r>
          </a:p>
          <a:p>
            <a:pPr algn="ctr"/>
            <a:endParaRPr lang="en-GB" dirty="0" smtClean="0"/>
          </a:p>
          <a:p>
            <a:pPr algn="ctr"/>
            <a:endParaRPr lang="en-GB" dirty="0"/>
          </a:p>
          <a:p>
            <a:pPr algn="ctr"/>
            <a:endParaRPr lang="en-GB" dirty="0"/>
          </a:p>
          <a:p>
            <a:pPr algn="ctr"/>
            <a:endParaRPr lang="en-GB" dirty="0" smtClean="0"/>
          </a:p>
          <a:p>
            <a:pPr algn="ctr"/>
            <a:endParaRPr lang="en-GB" dirty="0"/>
          </a:p>
          <a:p>
            <a:pPr algn="ctr"/>
            <a:endParaRPr lang="en-GB" dirty="0" smtClean="0"/>
          </a:p>
          <a:p>
            <a:pPr algn="ctr"/>
            <a:endParaRPr lang="en-GB" dirty="0"/>
          </a:p>
          <a:p>
            <a:pPr algn="ctr"/>
            <a:endParaRPr lang="en-GB" dirty="0" smtClean="0"/>
          </a:p>
          <a:p>
            <a:pPr algn="ctr"/>
            <a:endParaRPr lang="en-GB" dirty="0"/>
          </a:p>
          <a:p>
            <a:pPr algn="ctr"/>
            <a:endParaRPr lang="en-GB" dirty="0" smtClean="0"/>
          </a:p>
          <a:p>
            <a:pPr algn="ctr"/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Anatomy of a Test</a:t>
            </a:r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285750" y="1191913"/>
            <a:ext cx="1358900" cy="356870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dirty="0" smtClean="0"/>
          </a:p>
          <a:p>
            <a:pPr algn="ctr"/>
            <a:endParaRPr lang="en-GB" dirty="0"/>
          </a:p>
          <a:p>
            <a:pPr algn="ctr"/>
            <a:r>
              <a:rPr lang="en-GB" dirty="0" smtClean="0"/>
              <a:t>Test Suite</a:t>
            </a:r>
            <a:endParaRPr lang="en-GB" dirty="0"/>
          </a:p>
          <a:p>
            <a:pPr algn="ctr"/>
            <a:endParaRPr lang="en-GB" dirty="0" smtClean="0"/>
          </a:p>
          <a:p>
            <a:r>
              <a:rPr lang="en-GB" sz="1400" dirty="0">
                <a:latin typeface="Courier New" pitchFamily="49" charset="0"/>
                <a:cs typeface="Courier New" pitchFamily="49" charset="0"/>
              </a:rPr>
              <a:t>fixtures(…)</a:t>
            </a:r>
          </a:p>
          <a:p>
            <a:pPr algn="ctr"/>
            <a:endParaRPr lang="en-GB" dirty="0" smtClean="0"/>
          </a:p>
          <a:p>
            <a:pPr algn="ctr"/>
            <a:endParaRPr lang="en-GB" dirty="0" smtClean="0"/>
          </a:p>
          <a:p>
            <a:pPr algn="ctr"/>
            <a:endParaRPr lang="en-GB" dirty="0"/>
          </a:p>
          <a:p>
            <a:pPr algn="ctr"/>
            <a:endParaRPr lang="en-GB" dirty="0" smtClean="0"/>
          </a:p>
          <a:p>
            <a:pPr algn="ctr"/>
            <a:endParaRPr lang="en-GB" dirty="0"/>
          </a:p>
          <a:p>
            <a:pPr algn="ctr"/>
            <a:endParaRPr lang="en-GB" dirty="0" smtClean="0"/>
          </a:p>
          <a:p>
            <a:pPr algn="ctr"/>
            <a:endParaRPr lang="en-GB" dirty="0"/>
          </a:p>
          <a:p>
            <a:pPr algn="ctr"/>
            <a:endParaRPr lang="en-GB" dirty="0" smtClean="0"/>
          </a:p>
          <a:p>
            <a:pPr algn="ctr"/>
            <a:endParaRPr lang="en-GB" dirty="0"/>
          </a:p>
          <a:p>
            <a:pPr algn="ctr"/>
            <a:endParaRPr lang="en-GB" dirty="0" smtClean="0"/>
          </a:p>
          <a:p>
            <a:pPr algn="ctr"/>
            <a:endParaRPr lang="en-GB" dirty="0"/>
          </a:p>
          <a:p>
            <a:pPr algn="ctr"/>
            <a:endParaRPr lang="en-GB" dirty="0"/>
          </a:p>
        </p:txBody>
      </p:sp>
      <p:sp>
        <p:nvSpPr>
          <p:cNvPr id="6" name="Rectangle 5"/>
          <p:cNvSpPr/>
          <p:nvPr/>
        </p:nvSpPr>
        <p:spPr>
          <a:xfrm>
            <a:off x="5651500" y="1587500"/>
            <a:ext cx="1231900" cy="83820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Fixture</a:t>
            </a:r>
            <a:br>
              <a:rPr lang="en-GB" dirty="0" smtClean="0"/>
            </a:br>
            <a:r>
              <a:rPr lang="en-GB" dirty="0" smtClean="0"/>
              <a:t>Factory</a:t>
            </a:r>
            <a:endParaRPr lang="en-GB" dirty="0"/>
          </a:p>
        </p:txBody>
      </p:sp>
      <p:sp>
        <p:nvSpPr>
          <p:cNvPr id="8" name="Rectangle 7"/>
          <p:cNvSpPr/>
          <p:nvPr/>
        </p:nvSpPr>
        <p:spPr>
          <a:xfrm>
            <a:off x="5651500" y="2667000"/>
            <a:ext cx="1231900" cy="83820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Fixture A</a:t>
            </a:r>
            <a:endParaRPr lang="en-GB" dirty="0"/>
          </a:p>
        </p:txBody>
      </p:sp>
      <p:sp>
        <p:nvSpPr>
          <p:cNvPr id="9" name="Rectangle 8"/>
          <p:cNvSpPr/>
          <p:nvPr/>
        </p:nvSpPr>
        <p:spPr>
          <a:xfrm>
            <a:off x="5676900" y="3922413"/>
            <a:ext cx="1231900" cy="83820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Fixture B</a:t>
            </a:r>
            <a:endParaRPr lang="en-GB" dirty="0"/>
          </a:p>
        </p:txBody>
      </p:sp>
      <p:sp>
        <p:nvSpPr>
          <p:cNvPr id="10" name="Rectangle 9"/>
          <p:cNvSpPr/>
          <p:nvPr/>
        </p:nvSpPr>
        <p:spPr>
          <a:xfrm>
            <a:off x="7454900" y="2667000"/>
            <a:ext cx="1231900" cy="83820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SUT</a:t>
            </a:r>
            <a:endParaRPr lang="en-GB" dirty="0"/>
          </a:p>
        </p:txBody>
      </p:sp>
      <p:sp>
        <p:nvSpPr>
          <p:cNvPr id="11" name="Rectangle 10"/>
          <p:cNvSpPr/>
          <p:nvPr/>
        </p:nvSpPr>
        <p:spPr>
          <a:xfrm>
            <a:off x="7454900" y="3937000"/>
            <a:ext cx="1231900" cy="83820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Stub System B</a:t>
            </a:r>
            <a:endParaRPr lang="en-GB" dirty="0"/>
          </a:p>
        </p:txBody>
      </p:sp>
      <p:sp>
        <p:nvSpPr>
          <p:cNvPr id="12" name="Rectangle 11"/>
          <p:cNvSpPr/>
          <p:nvPr/>
        </p:nvSpPr>
        <p:spPr>
          <a:xfrm>
            <a:off x="460375" y="2990850"/>
            <a:ext cx="1009650" cy="81280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Test 1</a:t>
            </a:r>
            <a:endParaRPr lang="en-GB" dirty="0"/>
          </a:p>
        </p:txBody>
      </p:sp>
      <p:sp>
        <p:nvSpPr>
          <p:cNvPr id="14" name="Rectangle 13"/>
          <p:cNvSpPr/>
          <p:nvPr/>
        </p:nvSpPr>
        <p:spPr>
          <a:xfrm>
            <a:off x="460375" y="3922413"/>
            <a:ext cx="1009650" cy="72390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Test 2</a:t>
            </a:r>
            <a:endParaRPr lang="en-GB" dirty="0"/>
          </a:p>
        </p:txBody>
      </p:sp>
      <p:cxnSp>
        <p:nvCxnSpPr>
          <p:cNvPr id="21" name="Straight Arrow Connector 20"/>
          <p:cNvCxnSpPr>
            <a:endCxn id="8" idx="1"/>
          </p:cNvCxnSpPr>
          <p:nvPr/>
        </p:nvCxnSpPr>
        <p:spPr>
          <a:xfrm>
            <a:off x="1470025" y="3086100"/>
            <a:ext cx="4181475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>
            <a:stCxn id="8" idx="3"/>
            <a:endCxn id="10" idx="1"/>
          </p:cNvCxnSpPr>
          <p:nvPr/>
        </p:nvCxnSpPr>
        <p:spPr>
          <a:xfrm>
            <a:off x="6883400" y="3086100"/>
            <a:ext cx="571500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>
            <a:off x="1470025" y="3721100"/>
            <a:ext cx="4206875" cy="37762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6908800" y="4089400"/>
            <a:ext cx="552450" cy="635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7708900" y="3505200"/>
            <a:ext cx="0" cy="4318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 flipV="1">
            <a:off x="8382000" y="3505200"/>
            <a:ext cx="0" cy="4318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 flipH="1">
            <a:off x="6896100" y="3397250"/>
            <a:ext cx="558800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>
            <a:stCxn id="12" idx="3"/>
          </p:cNvCxnSpPr>
          <p:nvPr/>
        </p:nvCxnSpPr>
        <p:spPr>
          <a:xfrm>
            <a:off x="1470025" y="3397250"/>
            <a:ext cx="4181475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 rot="325628">
            <a:off x="4706763" y="3756024"/>
            <a:ext cx="9701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err="1" smtClean="0"/>
              <a:t>doWhen</a:t>
            </a:r>
            <a:r>
              <a:rPr lang="en-GB" sz="1400" dirty="0" smtClean="0"/>
              <a:t>()</a:t>
            </a:r>
            <a:endParaRPr lang="en-GB" sz="1400" dirty="0"/>
          </a:p>
        </p:txBody>
      </p:sp>
      <p:sp>
        <p:nvSpPr>
          <p:cNvPr id="45" name="TextBox 44"/>
          <p:cNvSpPr txBox="1"/>
          <p:nvPr/>
        </p:nvSpPr>
        <p:spPr>
          <a:xfrm>
            <a:off x="1676326" y="2774751"/>
            <a:ext cx="197015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g</a:t>
            </a:r>
            <a:r>
              <a:rPr lang="en-GB" sz="1400" dirty="0" smtClean="0"/>
              <a:t>iven </a:t>
            </a:r>
            <a:r>
              <a:rPr lang="en-GB" sz="1400" dirty="0" err="1" smtClean="0"/>
              <a:t>A.prop.value</a:t>
            </a:r>
            <a:r>
              <a:rPr lang="en-GB" sz="1400" dirty="0" smtClean="0"/>
              <a:t>=“x”</a:t>
            </a:r>
            <a:endParaRPr lang="en-GB" sz="1400" dirty="0"/>
          </a:p>
        </p:txBody>
      </p:sp>
      <p:sp>
        <p:nvSpPr>
          <p:cNvPr id="46" name="TextBox 45"/>
          <p:cNvSpPr txBox="1"/>
          <p:nvPr/>
        </p:nvSpPr>
        <p:spPr>
          <a:xfrm>
            <a:off x="4635500" y="3085902"/>
            <a:ext cx="90922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err="1" smtClean="0"/>
              <a:t>doThen</a:t>
            </a:r>
            <a:r>
              <a:rPr lang="en-GB" sz="1400" dirty="0" smtClean="0"/>
              <a:t>()</a:t>
            </a:r>
            <a:endParaRPr lang="en-GB" sz="1400" dirty="0"/>
          </a:p>
        </p:txBody>
      </p:sp>
      <p:sp>
        <p:nvSpPr>
          <p:cNvPr id="47" name="TextBox 46"/>
          <p:cNvSpPr txBox="1"/>
          <p:nvPr/>
        </p:nvSpPr>
        <p:spPr>
          <a:xfrm>
            <a:off x="4630563" y="2774752"/>
            <a:ext cx="9701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err="1" smtClean="0"/>
              <a:t>doGiven</a:t>
            </a:r>
            <a:r>
              <a:rPr lang="en-GB" sz="1400" dirty="0" smtClean="0"/>
              <a:t>()</a:t>
            </a:r>
            <a:endParaRPr lang="en-GB" sz="1400" dirty="0"/>
          </a:p>
        </p:txBody>
      </p:sp>
      <p:sp>
        <p:nvSpPr>
          <p:cNvPr id="51" name="TextBox 50"/>
          <p:cNvSpPr txBox="1"/>
          <p:nvPr/>
        </p:nvSpPr>
        <p:spPr>
          <a:xfrm rot="280037">
            <a:off x="1974861" y="3527224"/>
            <a:ext cx="17716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w</a:t>
            </a:r>
            <a:r>
              <a:rPr lang="en-GB" sz="1400" dirty="0" smtClean="0"/>
              <a:t>hen </a:t>
            </a:r>
            <a:r>
              <a:rPr lang="en-GB" sz="1400" dirty="0" err="1" smtClean="0"/>
              <a:t>B.action</a:t>
            </a:r>
            <a:r>
              <a:rPr lang="en-GB" sz="1400" dirty="0" smtClean="0"/>
              <a:t>=“act”</a:t>
            </a:r>
            <a:endParaRPr lang="en-GB" sz="1400" dirty="0"/>
          </a:p>
        </p:txBody>
      </p:sp>
      <p:sp>
        <p:nvSpPr>
          <p:cNvPr id="52" name="TextBox 51"/>
          <p:cNvSpPr txBox="1"/>
          <p:nvPr/>
        </p:nvSpPr>
        <p:spPr>
          <a:xfrm>
            <a:off x="1696157" y="3082528"/>
            <a:ext cx="189000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t</a:t>
            </a:r>
            <a:r>
              <a:rPr lang="en-GB" sz="1400" dirty="0" smtClean="0"/>
              <a:t>hen </a:t>
            </a:r>
            <a:r>
              <a:rPr lang="en-GB" sz="1400" dirty="0" err="1" smtClean="0"/>
              <a:t>A.prop.value</a:t>
            </a:r>
            <a:r>
              <a:rPr lang="en-GB" sz="1400" dirty="0" smtClean="0"/>
              <a:t>=“y”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611918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err="1" smtClean="0"/>
              <a:t>ComponentFixture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Needs a view and a model passed to it</a:t>
            </a:r>
          </a:p>
          <a:p>
            <a:r>
              <a:rPr lang="en-GB" dirty="0" smtClean="0"/>
              <a:t>E.g. </a:t>
            </a:r>
            <a:r>
              <a:rPr lang="en-GB" dirty="0" err="1" smtClean="0"/>
              <a:t>PresenterComponentFixture</a:t>
            </a:r>
            <a:endParaRPr lang="en-GB" dirty="0" smtClean="0"/>
          </a:p>
          <a:p>
            <a:r>
              <a:rPr lang="en-GB" dirty="0" smtClean="0"/>
              <a:t>View exercised by the/a </a:t>
            </a:r>
            <a:r>
              <a:rPr lang="en-GB" dirty="0" err="1" smtClean="0"/>
              <a:t>ViewFixture</a:t>
            </a:r>
            <a:endParaRPr lang="en-GB" dirty="0" smtClean="0"/>
          </a:p>
          <a:p>
            <a:r>
              <a:rPr lang="en-GB" dirty="0" smtClean="0"/>
              <a:t>Model exercised by one or more model fixtures.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31920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View Fixture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4676775" cy="3394472"/>
          </a:xfrm>
        </p:spPr>
        <p:txBody>
          <a:bodyPr>
            <a:normAutofit/>
          </a:bodyPr>
          <a:lstStyle/>
          <a:p>
            <a:r>
              <a:rPr lang="en-GB" dirty="0" smtClean="0"/>
              <a:t>View </a:t>
            </a:r>
            <a:r>
              <a:rPr lang="en-GB" dirty="0"/>
              <a:t>Fixture itself </a:t>
            </a:r>
            <a:r>
              <a:rPr lang="en-GB" sz="1400" dirty="0"/>
              <a:t>(http://</a:t>
            </a:r>
            <a:r>
              <a:rPr lang="en-GB" sz="1400" dirty="0" smtClean="0"/>
              <a:t>www.caplin.com/developer/api/caplinjslibraries/3.1.1-24574613#caplin.dom.testing.viewfixture)</a:t>
            </a:r>
          </a:p>
          <a:p>
            <a:pPr lvl="0"/>
            <a:r>
              <a:rPr lang="en-GB" dirty="0" smtClean="0"/>
              <a:t>There are many  ‘</a:t>
            </a:r>
            <a:r>
              <a:rPr lang="en-GB" dirty="0" err="1" smtClean="0"/>
              <a:t>ViewHandler’s</a:t>
            </a:r>
            <a:r>
              <a:rPr lang="en-GB" dirty="0" smtClean="0"/>
              <a:t> </a:t>
            </a:r>
          </a:p>
          <a:p>
            <a:pPr lvl="0"/>
            <a:r>
              <a:rPr lang="en-GB" dirty="0" smtClean="0"/>
              <a:t>They are a particular action </a:t>
            </a:r>
            <a:r>
              <a:rPr lang="en-GB" dirty="0"/>
              <a:t>or property of an element in the </a:t>
            </a:r>
            <a:r>
              <a:rPr lang="en-GB" dirty="0" smtClean="0"/>
              <a:t>view</a:t>
            </a:r>
            <a:endParaRPr lang="en-GB" dirty="0"/>
          </a:p>
          <a:p>
            <a:endParaRPr lang="en-GB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8838" y="1290638"/>
            <a:ext cx="2486025" cy="290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80396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Example: </a:t>
            </a:r>
            <a:r>
              <a:rPr lang="en-GB" dirty="0" err="1" smtClean="0"/>
              <a:t>ViewHandler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An example using the Clicked </a:t>
            </a:r>
            <a:r>
              <a:rPr lang="en-GB" dirty="0" err="1" smtClean="0"/>
              <a:t>ViewHandler</a:t>
            </a:r>
            <a:endParaRPr lang="en-GB" dirty="0"/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r>
              <a:rPr lang="en-GB" sz="1700" dirty="0">
                <a:latin typeface="Courier New" pitchFamily="49" charset="0"/>
                <a:cs typeface="Courier New" pitchFamily="49" charset="0"/>
              </a:rPr>
              <a:t>when("</a:t>
            </a:r>
            <a:r>
              <a:rPr lang="en-GB" sz="1700" dirty="0" err="1">
                <a:latin typeface="Courier New" pitchFamily="49" charset="0"/>
                <a:cs typeface="Courier New" pitchFamily="49" charset="0"/>
              </a:rPr>
              <a:t>ticket.view</a:t>
            </a:r>
            <a:r>
              <a:rPr lang="en-GB" sz="1700" dirty="0" smtClean="0">
                <a:latin typeface="Courier New" pitchFamily="49" charset="0"/>
                <a:cs typeface="Courier New" pitchFamily="49" charset="0"/>
              </a:rPr>
              <a:t>.(.buttons .buy-button).</a:t>
            </a:r>
            <a:r>
              <a:rPr lang="en-GB" sz="1700" dirty="0">
                <a:latin typeface="Courier New" pitchFamily="49" charset="0"/>
                <a:cs typeface="Courier New" pitchFamily="49" charset="0"/>
              </a:rPr>
              <a:t>clicked =&gt; true");</a:t>
            </a:r>
          </a:p>
        </p:txBody>
      </p:sp>
    </p:spTree>
    <p:extLst>
      <p:ext uri="{BB962C8B-B14F-4D97-AF65-F5344CB8AC3E}">
        <p14:creationId xmlns:p14="http://schemas.microsoft.com/office/powerpoint/2010/main" val="1050236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Framework – ATs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There are two sorts of ATs that can be written.</a:t>
            </a:r>
          </a:p>
          <a:p>
            <a:pPr lvl="1"/>
            <a:r>
              <a:rPr lang="en-GB" dirty="0" smtClean="0"/>
              <a:t>Model</a:t>
            </a:r>
          </a:p>
          <a:p>
            <a:pPr lvl="1"/>
            <a:r>
              <a:rPr lang="en-GB" dirty="0" smtClean="0"/>
              <a:t>Binding (Model/View)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07076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Framework – Model ATs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GB" sz="2400" dirty="0" smtClean="0"/>
              <a:t>Test that:</a:t>
            </a:r>
          </a:p>
          <a:p>
            <a:pPr lvl="1"/>
            <a:r>
              <a:rPr lang="en-GB" sz="2000" dirty="0" smtClean="0"/>
              <a:t>When the SUT or a related system is </a:t>
            </a:r>
            <a:r>
              <a:rPr lang="en-GB" sz="2000" dirty="0"/>
              <a:t>manipulated </a:t>
            </a:r>
          </a:p>
          <a:p>
            <a:pPr lvl="1"/>
            <a:r>
              <a:rPr lang="en-GB" sz="2000" dirty="0" smtClean="0"/>
              <a:t>e.g. setting a valid amount</a:t>
            </a:r>
          </a:p>
          <a:p>
            <a:pPr lvl="1"/>
            <a:r>
              <a:rPr lang="en-GB" sz="2000" dirty="0" smtClean="0"/>
              <a:t>Then the SUT changes accordingly</a:t>
            </a:r>
          </a:p>
          <a:p>
            <a:pPr lvl="1"/>
            <a:r>
              <a:rPr lang="en-GB" sz="2000" dirty="0"/>
              <a:t>e</a:t>
            </a:r>
            <a:r>
              <a:rPr lang="en-GB" sz="2000" dirty="0" smtClean="0"/>
              <a:t>.g. buy &amp; sell buttons </a:t>
            </a:r>
            <a:r>
              <a:rPr lang="en-GB" sz="2000" dirty="0"/>
              <a:t>become </a:t>
            </a:r>
            <a:r>
              <a:rPr lang="en-GB" sz="2000" dirty="0" smtClean="0"/>
              <a:t>enabled</a:t>
            </a:r>
            <a:endParaRPr lang="en-GB" sz="20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200" y="3159522"/>
            <a:ext cx="8293851" cy="13616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18535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Framework – Binding ATs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000" dirty="0" smtClean="0"/>
              <a:t>Test that:</a:t>
            </a:r>
          </a:p>
          <a:p>
            <a:pPr lvl="1"/>
            <a:r>
              <a:rPr lang="en-GB" sz="1800" dirty="0" smtClean="0"/>
              <a:t>When the view is updated </a:t>
            </a:r>
          </a:p>
          <a:p>
            <a:pPr lvl="1"/>
            <a:r>
              <a:rPr lang="en-GB" sz="1800" dirty="0" smtClean="0"/>
              <a:t>e.g. value in amount input box becomes 100</a:t>
            </a:r>
          </a:p>
          <a:p>
            <a:pPr lvl="1"/>
            <a:r>
              <a:rPr lang="en-GB" sz="1800" dirty="0" smtClean="0"/>
              <a:t>Then the model is updated to match</a:t>
            </a:r>
          </a:p>
          <a:p>
            <a:pPr lvl="1"/>
            <a:r>
              <a:rPr lang="en-GB" sz="1800" dirty="0"/>
              <a:t>e</a:t>
            </a:r>
            <a:r>
              <a:rPr lang="en-GB" sz="1800" dirty="0" smtClean="0"/>
              <a:t>.g. amount property in </a:t>
            </a:r>
            <a:r>
              <a:rPr lang="en-GB" sz="1800" dirty="0" err="1" smtClean="0"/>
              <a:t>PresentationModel</a:t>
            </a:r>
            <a:r>
              <a:rPr lang="en-GB" sz="1800" dirty="0" smtClean="0"/>
              <a:t> becomes 100</a:t>
            </a:r>
          </a:p>
          <a:p>
            <a:pPr lvl="1"/>
            <a:r>
              <a:rPr lang="en-GB" sz="1800" dirty="0" smtClean="0"/>
              <a:t>Or vice versa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914399" y="3276599"/>
            <a:ext cx="7550287" cy="1409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68069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Agenda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3229"/>
            <a:ext cx="8229600" cy="3696969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GB" sz="3400" dirty="0" smtClean="0">
                <a:cs typeface="Arial" charset="0"/>
              </a:rPr>
              <a:t>Overview of BDD testing concepts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GB" sz="3400" dirty="0" smtClean="0">
                <a:cs typeface="Arial" charset="0"/>
              </a:rPr>
              <a:t>Testing using Verifier</a:t>
            </a:r>
          </a:p>
          <a:p>
            <a:pPr marL="914400" lvl="1" indent="-514350">
              <a:lnSpc>
                <a:spcPct val="150000"/>
              </a:lnSpc>
              <a:buFont typeface="+mj-lt"/>
              <a:buAutoNum type="arabicPeriod"/>
            </a:pPr>
            <a:r>
              <a:rPr lang="en-GB" dirty="0" smtClean="0">
                <a:cs typeface="Arial" charset="0"/>
              </a:rPr>
              <a:t>Preparing configuration</a:t>
            </a:r>
          </a:p>
          <a:p>
            <a:pPr marL="914400" lvl="1" indent="-514350">
              <a:lnSpc>
                <a:spcPct val="150000"/>
              </a:lnSpc>
              <a:buFont typeface="+mj-lt"/>
              <a:buAutoNum type="arabicPeriod"/>
            </a:pPr>
            <a:r>
              <a:rPr lang="en-GB" dirty="0" smtClean="0">
                <a:cs typeface="Arial" charset="0"/>
              </a:rPr>
              <a:t>Organising tests</a:t>
            </a:r>
          </a:p>
          <a:p>
            <a:pPr marL="914400" lvl="1" indent="-514350">
              <a:lnSpc>
                <a:spcPct val="150000"/>
              </a:lnSpc>
              <a:buFont typeface="+mj-lt"/>
              <a:buAutoNum type="arabicPeriod"/>
            </a:pPr>
            <a:r>
              <a:rPr lang="en-GB" dirty="0" smtClean="0">
                <a:cs typeface="Arial" charset="0"/>
              </a:rPr>
              <a:t>Writing tests</a:t>
            </a:r>
          </a:p>
          <a:p>
            <a:pPr marL="914400" lvl="1" indent="-514350">
              <a:lnSpc>
                <a:spcPct val="150000"/>
              </a:lnSpc>
              <a:buFont typeface="+mj-lt"/>
              <a:buAutoNum type="arabicPeriod"/>
            </a:pPr>
            <a:r>
              <a:rPr lang="en-GB" dirty="0" smtClean="0">
                <a:cs typeface="Arial" charset="0"/>
              </a:rPr>
              <a:t>Running tests</a:t>
            </a:r>
          </a:p>
        </p:txBody>
      </p:sp>
    </p:spTree>
    <p:extLst>
      <p:ext uri="{BB962C8B-B14F-4D97-AF65-F5344CB8AC3E}">
        <p14:creationId xmlns:p14="http://schemas.microsoft.com/office/powerpoint/2010/main" val="586959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Happy path first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Applications normally have a happy path scenario.  The one where everything works.</a:t>
            </a:r>
          </a:p>
          <a:p>
            <a:r>
              <a:rPr lang="en-GB" dirty="0" smtClean="0"/>
              <a:t>Test this first, then add boundary conditions and edge cases as you think of them.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41062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Running your tests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1800" dirty="0" smtClean="0"/>
              <a:t>GUI or command line</a:t>
            </a:r>
          </a:p>
          <a:p>
            <a:pPr lvl="1"/>
            <a:r>
              <a:rPr lang="en-GB" sz="1600" dirty="0" smtClean="0"/>
              <a:t>GUI (dashboard)</a:t>
            </a:r>
          </a:p>
          <a:p>
            <a:pPr marL="614700" lvl="1" indent="0">
              <a:buNone/>
            </a:pPr>
            <a:endParaRPr lang="en-GB" sz="1600" dirty="0" smtClean="0"/>
          </a:p>
          <a:p>
            <a:pPr marL="614700" lvl="1" indent="0">
              <a:buNone/>
            </a:pPr>
            <a:endParaRPr lang="en-GB" sz="1600" dirty="0"/>
          </a:p>
          <a:p>
            <a:pPr marL="614700" lvl="1" indent="0">
              <a:buNone/>
            </a:pPr>
            <a:endParaRPr lang="en-GB" sz="1600" dirty="0" smtClean="0"/>
          </a:p>
          <a:p>
            <a:pPr lvl="1"/>
            <a:r>
              <a:rPr lang="en-GB" sz="1600" dirty="0" smtClean="0"/>
              <a:t>Command line (</a:t>
            </a:r>
            <a:r>
              <a:rPr lang="en-GB" sz="1200" dirty="0" err="1" smtClean="0">
                <a:latin typeface="Courier New" pitchFamily="49" charset="0"/>
                <a:cs typeface="Courier New" pitchFamily="49" charset="0"/>
              </a:rPr>
              <a:t>bladerunner</a:t>
            </a:r>
            <a:r>
              <a:rPr lang="en-GB" sz="1200" dirty="0" smtClean="0">
                <a:latin typeface="Courier New" pitchFamily="49" charset="0"/>
                <a:cs typeface="Courier New" pitchFamily="49" charset="0"/>
              </a:rPr>
              <a:t> test</a:t>
            </a:r>
            <a:r>
              <a:rPr lang="en-GB" sz="1600" dirty="0" smtClean="0"/>
              <a:t>)</a:t>
            </a:r>
            <a:endParaRPr lang="en-GB" sz="1600" dirty="0"/>
          </a:p>
        </p:txBody>
      </p:sp>
      <p:pic>
        <p:nvPicPr>
          <p:cNvPr id="4" name="Picture 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2687" y="1856425"/>
            <a:ext cx="4341813" cy="89947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244600" y="3045241"/>
            <a:ext cx="7759700" cy="1869743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GB" sz="105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Description: Run </a:t>
            </a:r>
            <a:r>
              <a:rPr lang="en-GB" sz="1050" dirty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specified </a:t>
            </a:r>
            <a:r>
              <a:rPr lang="en-GB" sz="1050" dirty="0" err="1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js</a:t>
            </a:r>
            <a:r>
              <a:rPr lang="en-GB" sz="1050" dirty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-test-driver tests.</a:t>
            </a:r>
          </a:p>
          <a:p>
            <a:r>
              <a:rPr lang="en-GB" sz="1050" b="1" dirty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Usage</a:t>
            </a:r>
            <a:r>
              <a:rPr lang="en-GB" sz="1050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: </a:t>
            </a:r>
            <a:r>
              <a:rPr lang="en-GB" sz="1050" b="1" dirty="0" err="1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bladerunner</a:t>
            </a:r>
            <a:r>
              <a:rPr lang="en-GB" sz="1050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GB" sz="1050" b="1" dirty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test &lt;</a:t>
            </a:r>
            <a:r>
              <a:rPr lang="en-GB" sz="1050" b="1" dirty="0" err="1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dir</a:t>
            </a:r>
            <a:r>
              <a:rPr lang="en-GB" sz="1050" b="1" dirty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&gt; [&lt;</a:t>
            </a:r>
            <a:r>
              <a:rPr lang="en-GB" sz="1050" b="1" dirty="0" err="1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testType</a:t>
            </a:r>
            <a:r>
              <a:rPr lang="en-GB" sz="1050" b="1" dirty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&gt;] [-b browsers1,browsers2,...,</a:t>
            </a:r>
            <a:r>
              <a:rPr lang="en-GB" sz="1050" b="1" dirty="0" err="1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browsersN</a:t>
            </a:r>
            <a:r>
              <a:rPr lang="en-GB" sz="1050" b="1" dirty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] </a:t>
            </a:r>
            <a:r>
              <a:rPr lang="en-GB" sz="1050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[--</a:t>
            </a:r>
            <a:r>
              <a:rPr lang="en-GB" sz="1050" b="1" dirty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report]</a:t>
            </a:r>
          </a:p>
          <a:p>
            <a:r>
              <a:rPr lang="en-GB" sz="1050" dirty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Help:</a:t>
            </a:r>
          </a:p>
          <a:p>
            <a:r>
              <a:rPr lang="en-GB" sz="1050" dirty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 &lt;</a:t>
            </a:r>
            <a:r>
              <a:rPr lang="en-GB" sz="1050" dirty="0" err="1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dir</a:t>
            </a:r>
            <a:r>
              <a:rPr lang="en-GB" sz="1050" dirty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&gt;</a:t>
            </a:r>
          </a:p>
          <a:p>
            <a:r>
              <a:rPr lang="en-GB" sz="1050" dirty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       the directory from which to start looking for </a:t>
            </a:r>
            <a:r>
              <a:rPr lang="en-GB" sz="105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tests</a:t>
            </a:r>
            <a:endParaRPr lang="en-GB" sz="1050" dirty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  <a:p>
            <a:r>
              <a:rPr lang="en-GB" sz="1050" dirty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 [&lt;</a:t>
            </a:r>
            <a:r>
              <a:rPr lang="en-GB" sz="1050" dirty="0" err="1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testType</a:t>
            </a:r>
            <a:r>
              <a:rPr lang="en-GB" sz="1050" dirty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&gt;]</a:t>
            </a:r>
          </a:p>
          <a:p>
            <a:r>
              <a:rPr lang="en-GB" sz="1050" dirty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       (</a:t>
            </a:r>
            <a:r>
              <a:rPr lang="en-GB" sz="1050" dirty="0" err="1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UTs|ATs|ITs|ALL</a:t>
            </a:r>
            <a:r>
              <a:rPr lang="en-GB" sz="1050" dirty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) (default: </a:t>
            </a:r>
            <a:r>
              <a:rPr lang="en-GB" sz="1050" dirty="0" err="1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UTsAndATs</a:t>
            </a:r>
            <a:r>
              <a:rPr lang="en-GB" sz="105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)</a:t>
            </a:r>
            <a:endParaRPr lang="en-GB" sz="1050" dirty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  <a:p>
            <a:r>
              <a:rPr lang="en-GB" sz="1050" dirty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 [-b browsers1,browsers2,...,</a:t>
            </a:r>
            <a:r>
              <a:rPr lang="en-GB" sz="1050" dirty="0" err="1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browsersN</a:t>
            </a:r>
            <a:r>
              <a:rPr lang="en-GB" sz="1050" dirty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]</a:t>
            </a:r>
          </a:p>
          <a:p>
            <a:r>
              <a:rPr lang="en-GB" sz="1050" dirty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       you can use ALL to specify that the tests should be run on all browsers</a:t>
            </a:r>
          </a:p>
          <a:p>
            <a:r>
              <a:rPr lang="en-GB" sz="105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 </a:t>
            </a:r>
            <a:r>
              <a:rPr lang="en-GB" sz="1050" dirty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[--report]</a:t>
            </a:r>
          </a:p>
          <a:p>
            <a:r>
              <a:rPr lang="en-GB" sz="1050" dirty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       if supplied, generate the HTML reports after running </a:t>
            </a:r>
            <a:r>
              <a:rPr lang="en-GB" sz="105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tests</a:t>
            </a:r>
            <a:endParaRPr lang="en-GB" dirty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0405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Debugging tests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 dirty="0" smtClean="0"/>
              <a:t>Start the </a:t>
            </a:r>
            <a:r>
              <a:rPr lang="en-GB" dirty="0" err="1" smtClean="0"/>
              <a:t>testrunner</a:t>
            </a:r>
            <a:r>
              <a:rPr lang="en-GB" dirty="0" smtClean="0"/>
              <a:t> server  </a:t>
            </a:r>
          </a:p>
          <a:p>
            <a:pPr marL="0" indent="0">
              <a:buNone/>
            </a:pPr>
            <a:r>
              <a:rPr lang="en-GB" sz="2600" dirty="0"/>
              <a:t>	</a:t>
            </a:r>
            <a:r>
              <a:rPr lang="en-GB" sz="2600" dirty="0" smtClean="0"/>
              <a:t>	(i.e. </a:t>
            </a:r>
            <a:r>
              <a:rPr lang="en-GB" sz="2400" dirty="0" err="1" smtClean="0">
                <a:latin typeface="Courier New" pitchFamily="49" charset="0"/>
                <a:cs typeface="Courier New" pitchFamily="49" charset="0"/>
              </a:rPr>
              <a:t>bladerunner</a:t>
            </a:r>
            <a:r>
              <a:rPr lang="en-GB" sz="2400" dirty="0" smtClean="0">
                <a:latin typeface="Courier New" pitchFamily="49" charset="0"/>
                <a:cs typeface="Courier New" pitchFamily="49" charset="0"/>
              </a:rPr>
              <a:t> test-server</a:t>
            </a:r>
            <a:r>
              <a:rPr lang="en-GB" sz="2600" dirty="0" smtClean="0"/>
              <a:t>)</a:t>
            </a:r>
          </a:p>
          <a:p>
            <a:r>
              <a:rPr lang="en-GB" dirty="0" smtClean="0"/>
              <a:t>Open Developer Tools in browser</a:t>
            </a:r>
          </a:p>
          <a:p>
            <a:r>
              <a:rPr lang="en-GB" dirty="0" smtClean="0"/>
              <a:t>Add a debugger line to the test</a:t>
            </a:r>
          </a:p>
          <a:p>
            <a:r>
              <a:rPr lang="en-GB" dirty="0"/>
              <a:t>R</a:t>
            </a:r>
            <a:r>
              <a:rPr lang="en-GB" dirty="0" smtClean="0"/>
              <a:t>un the test</a:t>
            </a:r>
          </a:p>
          <a:p>
            <a:pPr lvl="1"/>
            <a:r>
              <a:rPr lang="en-GB" dirty="0"/>
              <a:t>(i.e. </a:t>
            </a:r>
            <a:r>
              <a:rPr lang="en-GB" dirty="0" err="1">
                <a:latin typeface="Courier New" pitchFamily="49" charset="0"/>
                <a:cs typeface="Courier New" pitchFamily="49" charset="0"/>
              </a:rPr>
              <a:t>bladerunner</a:t>
            </a:r>
            <a:r>
              <a:rPr lang="en-GB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GB" dirty="0" smtClean="0">
                <a:latin typeface="Courier New" pitchFamily="49" charset="0"/>
                <a:cs typeface="Courier New" pitchFamily="49" charset="0"/>
              </a:rPr>
              <a:t>test …</a:t>
            </a:r>
            <a:r>
              <a:rPr lang="en-GB" dirty="0" smtClean="0"/>
              <a:t>)</a:t>
            </a:r>
          </a:p>
          <a:p>
            <a:r>
              <a:rPr lang="en-GB" dirty="0" smtClean="0"/>
              <a:t>Debug JavaScript when it hits the debugger line</a:t>
            </a:r>
          </a:p>
        </p:txBody>
      </p:sp>
    </p:spTree>
    <p:extLst>
      <p:ext uri="{BB962C8B-B14F-4D97-AF65-F5344CB8AC3E}">
        <p14:creationId xmlns:p14="http://schemas.microsoft.com/office/powerpoint/2010/main" val="3492712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81109"/>
            <a:ext cx="8229600" cy="1294802"/>
          </a:xfrm>
        </p:spPr>
        <p:txBody>
          <a:bodyPr>
            <a:normAutofit/>
          </a:bodyPr>
          <a:lstStyle/>
          <a:p>
            <a:r>
              <a:rPr lang="en-GB" sz="2400" dirty="0" smtClean="0"/>
              <a:t>Follow the “Verifier” tutorial</a:t>
            </a:r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3180" y="205979"/>
            <a:ext cx="848320" cy="663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1738871383"/>
              </p:ext>
            </p:extLst>
          </p:nvPr>
        </p:nvGraphicFramePr>
        <p:xfrm>
          <a:off x="1680344" y="1928510"/>
          <a:ext cx="5533256" cy="24122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>
            <a:normAutofit/>
          </a:bodyPr>
          <a:lstStyle/>
          <a:p>
            <a:r>
              <a:rPr lang="en-US" dirty="0" smtClean="0"/>
              <a:t>Testing your Trade Tile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6328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Overview – What is BDD?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676649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en-GB" sz="2900" i="1" dirty="0" smtClean="0">
                <a:cs typeface="Arial" charset="0"/>
              </a:rPr>
              <a:t>“Behaviour Driven Development is about implementing an application by describing its behaviour from the perspective of its stakeholders” </a:t>
            </a:r>
            <a:r>
              <a:rPr lang="en-GB" sz="2500" dirty="0" smtClean="0">
                <a:cs typeface="Arial" charset="0"/>
              </a:rPr>
              <a:t>– The </a:t>
            </a:r>
            <a:r>
              <a:rPr lang="en-GB" sz="2500" dirty="0" err="1" smtClean="0">
                <a:cs typeface="Arial" charset="0"/>
              </a:rPr>
              <a:t>Rspec</a:t>
            </a:r>
            <a:r>
              <a:rPr lang="en-GB" sz="2500" dirty="0" smtClean="0">
                <a:cs typeface="Arial" charset="0"/>
              </a:rPr>
              <a:t> book</a:t>
            </a:r>
          </a:p>
          <a:p>
            <a:pPr>
              <a:lnSpc>
                <a:spcPct val="150000"/>
              </a:lnSpc>
            </a:pPr>
            <a:r>
              <a:rPr lang="en-GB" dirty="0" smtClean="0">
                <a:cs typeface="Arial" charset="0"/>
              </a:rPr>
              <a:t>Business/User viewpoint, not developer/programmer viewpoint</a:t>
            </a:r>
          </a:p>
          <a:p>
            <a:pPr>
              <a:lnSpc>
                <a:spcPct val="150000"/>
              </a:lnSpc>
            </a:pPr>
            <a:r>
              <a:rPr lang="en-GB" dirty="0" smtClean="0">
                <a:cs typeface="Arial" charset="0"/>
              </a:rPr>
              <a:t>Stories:  A title, A narrative and Acceptance Criteria</a:t>
            </a:r>
          </a:p>
          <a:p>
            <a:pPr>
              <a:lnSpc>
                <a:spcPct val="150000"/>
              </a:lnSpc>
            </a:pPr>
            <a:r>
              <a:rPr lang="en-GB" dirty="0" smtClean="0">
                <a:cs typeface="Arial" charset="0"/>
              </a:rPr>
              <a:t>Scenarios:  Given/When/Then or As a/I want/So that</a:t>
            </a:r>
            <a:endParaRPr lang="en-GB" u="sng" dirty="0" smtClean="0"/>
          </a:p>
        </p:txBody>
      </p:sp>
    </p:spTree>
    <p:extLst>
      <p:ext uri="{BB962C8B-B14F-4D97-AF65-F5344CB8AC3E}">
        <p14:creationId xmlns:p14="http://schemas.microsoft.com/office/powerpoint/2010/main" val="1292135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457200" y="287259"/>
            <a:ext cx="8229600" cy="857250"/>
          </a:xfrm>
          <a:prstGeom prst="rect">
            <a:avLst/>
          </a:prstGeom>
        </p:spPr>
        <p:txBody>
          <a:bodyPr/>
          <a:lstStyle/>
          <a:p>
            <a:pPr algn="ctr">
              <a:spcBef>
                <a:spcPct val="0"/>
              </a:spcBef>
              <a:defRPr/>
            </a:pPr>
            <a:r>
              <a:rPr lang="en-GB" sz="4000" b="1" dirty="0" smtClean="0">
                <a:solidFill>
                  <a:srgbClr val="000000"/>
                </a:solidFill>
                <a:latin typeface="+mj-lt"/>
              </a:rPr>
              <a:t>Overview - The Testing Triangle</a:t>
            </a:r>
            <a:endParaRPr lang="en-GB" sz="4000" b="1" dirty="0">
              <a:solidFill>
                <a:srgbClr val="000000"/>
              </a:solidFill>
              <a:latin typeface="+mj-lt"/>
            </a:endParaRPr>
          </a:p>
        </p:txBody>
      </p:sp>
      <p:grpSp>
        <p:nvGrpSpPr>
          <p:cNvPr id="2" name="Group 24"/>
          <p:cNvGrpSpPr/>
          <p:nvPr/>
        </p:nvGrpSpPr>
        <p:grpSpPr>
          <a:xfrm>
            <a:off x="619932" y="998888"/>
            <a:ext cx="3573106" cy="3189633"/>
            <a:chOff x="1115530" y="1417638"/>
            <a:chExt cx="3573106" cy="4167057"/>
          </a:xfrm>
        </p:grpSpPr>
        <p:sp>
          <p:nvSpPr>
            <p:cNvPr id="9" name="Isosceles Triangle 8"/>
            <p:cNvSpPr/>
            <p:nvPr/>
          </p:nvSpPr>
          <p:spPr>
            <a:xfrm>
              <a:off x="2098350" y="1417638"/>
              <a:ext cx="1496910" cy="1144361"/>
            </a:xfrm>
            <a:prstGeom prst="triangle">
              <a:avLst>
                <a:gd name="adj" fmla="val 49041"/>
              </a:avLst>
            </a:prstGeom>
            <a:gradFill flip="none" rotWithShape="1">
              <a:gsLst>
                <a:gs pos="0">
                  <a:srgbClr val="C6D9F1"/>
                </a:gs>
                <a:gs pos="100000">
                  <a:srgbClr val="8EB4E3"/>
                </a:gs>
              </a:gsLst>
              <a:lin ang="16200000" scaled="0"/>
              <a:tileRect/>
            </a:gradFill>
            <a:ln>
              <a:noFill/>
            </a:ln>
            <a:effectLst>
              <a:innerShdw blurRad="38100" dist="25400" dir="13500000">
                <a:prstClr val="black">
                  <a:alpha val="2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 defTabSz="457200"/>
              <a:endParaRPr lang="en-US" sz="1200" b="1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</a:endParaRPr>
            </a:p>
          </p:txBody>
        </p:sp>
        <p:sp>
          <p:nvSpPr>
            <p:cNvPr id="21" name="Trapezoid 20"/>
            <p:cNvSpPr/>
            <p:nvPr/>
          </p:nvSpPr>
          <p:spPr>
            <a:xfrm>
              <a:off x="1115530" y="2638639"/>
              <a:ext cx="3573106" cy="1635673"/>
            </a:xfrm>
            <a:prstGeom prst="trapezoid">
              <a:avLst>
                <a:gd name="adj" fmla="val 25680"/>
              </a:avLst>
            </a:prstGeom>
            <a:gradFill flip="none" rotWithShape="1">
              <a:gsLst>
                <a:gs pos="0">
                  <a:srgbClr val="C6D9F1"/>
                </a:gs>
                <a:gs pos="100000">
                  <a:srgbClr val="8EB4E3"/>
                </a:gs>
              </a:gsLst>
              <a:lin ang="16200000" scaled="0"/>
              <a:tileRect/>
            </a:gradFill>
            <a:ln>
              <a:noFill/>
            </a:ln>
            <a:effectLst>
              <a:innerShdw blurRad="38100" dist="25400" dir="13500000">
                <a:prstClr val="black">
                  <a:alpha val="2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 defTabSz="457200"/>
              <a:r>
                <a:rPr lang="en-US" sz="1200" b="1" dirty="0" smtClean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</a:rPr>
                <a:t>Selenium Tests</a:t>
              </a:r>
            </a:p>
            <a:p>
              <a:pPr algn="ctr" defTabSz="457200"/>
              <a:r>
                <a:rPr lang="en-US" sz="1200" b="1" dirty="0" smtClean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</a:rPr>
                <a:t>(ITs + ATs)</a:t>
              </a:r>
              <a:endParaRPr lang="en-US" sz="1200" b="1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</a:endParaRPr>
            </a:p>
          </p:txBody>
        </p:sp>
        <p:sp>
          <p:nvSpPr>
            <p:cNvPr id="22" name="Trapezoid 21"/>
            <p:cNvSpPr/>
            <p:nvPr/>
          </p:nvSpPr>
          <p:spPr>
            <a:xfrm>
              <a:off x="2037865" y="4368543"/>
              <a:ext cx="1708593" cy="1216152"/>
            </a:xfrm>
            <a:prstGeom prst="trapezoid">
              <a:avLst>
                <a:gd name="adj" fmla="val 42125"/>
              </a:avLst>
            </a:prstGeom>
            <a:gradFill flip="none" rotWithShape="1">
              <a:gsLst>
                <a:gs pos="0">
                  <a:srgbClr val="C6D9F1"/>
                </a:gs>
                <a:gs pos="100000">
                  <a:srgbClr val="8EB4E3"/>
                </a:gs>
              </a:gsLst>
              <a:lin ang="16200000" scaled="0"/>
              <a:tileRect/>
            </a:gradFill>
            <a:ln>
              <a:noFill/>
            </a:ln>
            <a:effectLst>
              <a:innerShdw blurRad="38100" dist="25400" dir="13500000">
                <a:prstClr val="black">
                  <a:alpha val="2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 defTabSz="457200"/>
              <a:r>
                <a:rPr lang="en-US" sz="1200" b="1" dirty="0" smtClean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</a:rPr>
                <a:t>Unit Tests</a:t>
              </a:r>
              <a:endParaRPr lang="en-US" sz="1200" b="1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2498628" y="2181954"/>
              <a:ext cx="771365" cy="4020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457200"/>
              <a:r>
                <a:rPr lang="en-US" sz="1400" dirty="0" smtClean="0">
                  <a:solidFill>
                    <a:srgbClr val="000000"/>
                  </a:solidFill>
                  <a:latin typeface="Arial"/>
                </a:rPr>
                <a:t>manual</a:t>
              </a:r>
              <a:endParaRPr lang="en-US" sz="1400" dirty="0">
                <a:solidFill>
                  <a:srgbClr val="000000"/>
                </a:solidFill>
                <a:latin typeface="Arial"/>
              </a:endParaRPr>
            </a:p>
          </p:txBody>
        </p:sp>
      </p:grpSp>
      <p:sp>
        <p:nvSpPr>
          <p:cNvPr id="27" name="Isosceles Triangle 26"/>
          <p:cNvSpPr/>
          <p:nvPr/>
        </p:nvSpPr>
        <p:spPr>
          <a:xfrm>
            <a:off x="5921192" y="1130528"/>
            <a:ext cx="1068775" cy="818451"/>
          </a:xfrm>
          <a:prstGeom prst="triangle">
            <a:avLst>
              <a:gd name="adj" fmla="val 49041"/>
            </a:avLst>
          </a:prstGeom>
          <a:gradFill flip="none" rotWithShape="1">
            <a:gsLst>
              <a:gs pos="0">
                <a:srgbClr val="C6D9F1"/>
              </a:gs>
              <a:gs pos="100000">
                <a:srgbClr val="8EB4E3"/>
              </a:gs>
            </a:gsLst>
            <a:lin ang="16200000" scaled="0"/>
            <a:tileRect/>
          </a:gradFill>
          <a:ln>
            <a:noFill/>
          </a:ln>
          <a:effectLst>
            <a:innerShdw blurRad="38100" dist="25400" dir="13500000">
              <a:prstClr val="black">
                <a:alpha val="27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 defTabSz="457200"/>
            <a:endParaRPr lang="en-US" sz="1200" b="1" dirty="0">
              <a:solidFill>
                <a:srgbClr val="000000">
                  <a:lumMod val="85000"/>
                  <a:lumOff val="15000"/>
                </a:srgbClr>
              </a:solidFill>
              <a:latin typeface="Arial"/>
            </a:endParaRPr>
          </a:p>
        </p:txBody>
      </p:sp>
      <p:sp>
        <p:nvSpPr>
          <p:cNvPr id="28" name="Trapezoid 27"/>
          <p:cNvSpPr/>
          <p:nvPr/>
        </p:nvSpPr>
        <p:spPr>
          <a:xfrm>
            <a:off x="5761302" y="2018242"/>
            <a:ext cx="1393862" cy="188606"/>
          </a:xfrm>
          <a:prstGeom prst="trapezoid">
            <a:avLst>
              <a:gd name="adj" fmla="val 42889"/>
            </a:avLst>
          </a:prstGeom>
          <a:gradFill flip="none" rotWithShape="1">
            <a:gsLst>
              <a:gs pos="0">
                <a:srgbClr val="C6D9F1"/>
              </a:gs>
              <a:gs pos="100000">
                <a:srgbClr val="8EB4E3"/>
              </a:gs>
            </a:gsLst>
            <a:lin ang="16200000" scaled="0"/>
            <a:tileRect/>
          </a:gradFill>
          <a:ln>
            <a:noFill/>
          </a:ln>
          <a:effectLst>
            <a:innerShdw blurRad="38100" dist="25400" dir="13500000">
              <a:prstClr val="black">
                <a:alpha val="27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55000" lnSpcReduction="20000"/>
          </a:bodyPr>
          <a:lstStyle/>
          <a:p>
            <a:pPr algn="ctr" defTabSz="457200"/>
            <a:r>
              <a:rPr lang="en-US" sz="1200" b="1" dirty="0" smtClean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</a:rPr>
              <a:t>ITs</a:t>
            </a:r>
          </a:p>
        </p:txBody>
      </p:sp>
      <p:sp>
        <p:nvSpPr>
          <p:cNvPr id="29" name="Trapezoid 28"/>
          <p:cNvSpPr/>
          <p:nvPr/>
        </p:nvSpPr>
        <p:spPr>
          <a:xfrm>
            <a:off x="4664385" y="3276954"/>
            <a:ext cx="3613719" cy="912114"/>
          </a:xfrm>
          <a:prstGeom prst="trapezoid">
            <a:avLst>
              <a:gd name="adj" fmla="val 42125"/>
            </a:avLst>
          </a:prstGeom>
          <a:gradFill flip="none" rotWithShape="1">
            <a:gsLst>
              <a:gs pos="0">
                <a:srgbClr val="C6D9F1"/>
              </a:gs>
              <a:gs pos="100000">
                <a:srgbClr val="8EB4E3"/>
              </a:gs>
            </a:gsLst>
            <a:lin ang="16200000" scaled="0"/>
            <a:tileRect/>
          </a:gradFill>
          <a:ln>
            <a:noFill/>
          </a:ln>
          <a:effectLst>
            <a:innerShdw blurRad="38100" dist="25400" dir="13500000">
              <a:prstClr val="black">
                <a:alpha val="27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 defTabSz="457200"/>
            <a:r>
              <a:rPr lang="en-US" sz="1200" b="1" dirty="0" smtClean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</a:rPr>
              <a:t>Unit Tests</a:t>
            </a:r>
            <a:endParaRPr lang="en-US" sz="1200" b="1" dirty="0">
              <a:solidFill>
                <a:srgbClr val="000000">
                  <a:lumMod val="85000"/>
                  <a:lumOff val="15000"/>
                </a:srgbClr>
              </a:solidFill>
              <a:latin typeface="Arial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058246" y="1652499"/>
            <a:ext cx="7713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lang="en-US" sz="1400" dirty="0" smtClean="0">
                <a:solidFill>
                  <a:srgbClr val="000000"/>
                </a:solidFill>
                <a:latin typeface="Arial"/>
              </a:rPr>
              <a:t>manual</a:t>
            </a:r>
            <a:endParaRPr lang="en-US" sz="14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" name="Trapezoid 35"/>
          <p:cNvSpPr/>
          <p:nvPr/>
        </p:nvSpPr>
        <p:spPr>
          <a:xfrm>
            <a:off x="5183107" y="2261049"/>
            <a:ext cx="2529602" cy="953415"/>
          </a:xfrm>
          <a:prstGeom prst="trapezoid">
            <a:avLst>
              <a:gd name="adj" fmla="val 42889"/>
            </a:avLst>
          </a:prstGeom>
          <a:gradFill flip="none" rotWithShape="1">
            <a:gsLst>
              <a:gs pos="0">
                <a:srgbClr val="C6D9F1"/>
              </a:gs>
              <a:gs pos="100000">
                <a:srgbClr val="8EB4E3"/>
              </a:gs>
            </a:gsLst>
            <a:lin ang="16200000" scaled="0"/>
            <a:tileRect/>
          </a:gradFill>
          <a:ln>
            <a:noFill/>
          </a:ln>
          <a:effectLst>
            <a:innerShdw blurRad="38100" dist="25400" dir="13500000">
              <a:prstClr val="black">
                <a:alpha val="27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 defTabSz="457200"/>
            <a:r>
              <a:rPr lang="en-US" sz="1200" b="1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</a:rPr>
              <a:t>A</a:t>
            </a:r>
            <a:r>
              <a:rPr lang="en-US" sz="1200" b="1" dirty="0" smtClean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</a:rPr>
              <a:t>Ts</a:t>
            </a:r>
          </a:p>
        </p:txBody>
      </p:sp>
      <p:sp>
        <p:nvSpPr>
          <p:cNvPr id="37" name="Right Arrow 36"/>
          <p:cNvSpPr/>
          <p:nvPr/>
        </p:nvSpPr>
        <p:spPr>
          <a:xfrm>
            <a:off x="4026715" y="1951779"/>
            <a:ext cx="978408" cy="487367"/>
          </a:xfrm>
          <a:prstGeom prst="rightArrow">
            <a:avLst/>
          </a:prstGeom>
          <a:gradFill flip="none" rotWithShape="1">
            <a:gsLst>
              <a:gs pos="0">
                <a:srgbClr val="C6D9F1"/>
              </a:gs>
              <a:gs pos="100000">
                <a:srgbClr val="8EB4E3"/>
              </a:gs>
            </a:gsLst>
            <a:lin ang="16200000" scaled="0"/>
            <a:tileRect/>
          </a:gradFill>
          <a:ln>
            <a:noFill/>
          </a:ln>
          <a:effectLst>
            <a:innerShdw blurRad="38100" dist="25400" dir="13500000">
              <a:prstClr val="black">
                <a:alpha val="27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92500" lnSpcReduction="10000"/>
          </a:bodyPr>
          <a:lstStyle/>
          <a:p>
            <a:pPr algn="ctr" defTabSz="457200"/>
            <a:endParaRPr lang="en-US" sz="1200" b="1">
              <a:solidFill>
                <a:srgbClr val="000000">
                  <a:lumMod val="85000"/>
                  <a:lumOff val="15000"/>
                </a:srgb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07050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Overview – What did we build on</a:t>
            </a:r>
            <a:endParaRPr lang="en-GB" dirty="0"/>
          </a:p>
        </p:txBody>
      </p:sp>
      <p:sp>
        <p:nvSpPr>
          <p:cNvPr id="4" name="Content Placeholder 1"/>
          <p:cNvSpPr txBox="1">
            <a:spLocks/>
          </p:cNvSpPr>
          <p:nvPr/>
        </p:nvSpPr>
        <p:spPr>
          <a:xfrm>
            <a:off x="457200" y="1102159"/>
            <a:ext cx="6819900" cy="376448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b="1" dirty="0" smtClean="0">
                <a:cs typeface="Calibri" pitchFamily="34" charset="0"/>
              </a:rPr>
              <a:t>UNIT TESTS</a:t>
            </a:r>
          </a:p>
          <a:p>
            <a:pPr lvl="1"/>
            <a:r>
              <a:rPr lang="en-GB" sz="2400" dirty="0" smtClean="0">
                <a:cs typeface="Calibri" pitchFamily="34" charset="0"/>
              </a:rPr>
              <a:t>Testing individual units of code</a:t>
            </a:r>
          </a:p>
          <a:p>
            <a:r>
              <a:rPr lang="en-GB" sz="2400" b="1" dirty="0" smtClean="0">
                <a:cs typeface="Calibri" pitchFamily="34" charset="0"/>
              </a:rPr>
              <a:t>ACCEPTANCE TESTS</a:t>
            </a:r>
          </a:p>
          <a:p>
            <a:pPr lvl="1"/>
            <a:r>
              <a:rPr lang="en-GB" sz="2400" dirty="0" smtClean="0">
                <a:cs typeface="Calibri" pitchFamily="34" charset="0"/>
              </a:rPr>
              <a:t>Testing business functionality</a:t>
            </a:r>
          </a:p>
          <a:p>
            <a:r>
              <a:rPr lang="en-GB" sz="2400" b="1" dirty="0" smtClean="0">
                <a:cs typeface="Calibri" pitchFamily="34" charset="0"/>
              </a:rPr>
              <a:t>INTEGRATION TESTS</a:t>
            </a:r>
          </a:p>
          <a:p>
            <a:pPr lvl="1"/>
            <a:r>
              <a:rPr lang="en-GB" sz="2400" dirty="0" smtClean="0">
                <a:cs typeface="Calibri" pitchFamily="34" charset="0"/>
              </a:rPr>
              <a:t>End to end/smoke testing (GUI testing)</a:t>
            </a:r>
          </a:p>
          <a:p>
            <a:r>
              <a:rPr lang="en-GB" sz="2400" b="1" dirty="0" smtClean="0">
                <a:cs typeface="Calibri" pitchFamily="34" charset="0"/>
              </a:rPr>
              <a:t>PERFORMANCE TESTS</a:t>
            </a:r>
          </a:p>
          <a:p>
            <a:pPr lvl="1"/>
            <a:r>
              <a:rPr lang="en-GB" sz="2400" dirty="0" smtClean="0">
                <a:cs typeface="Calibri" pitchFamily="34" charset="0"/>
              </a:rPr>
              <a:t>Testing responsiveness/stability under heavy workload</a:t>
            </a: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18468" y="1139826"/>
            <a:ext cx="2676525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87592" y="2018408"/>
            <a:ext cx="1087321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22785" y="3242544"/>
            <a:ext cx="1304553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74755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What is Verifier?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A testing framework for writing and running Unit and Acceptance tests</a:t>
            </a:r>
          </a:p>
          <a:p>
            <a:pPr lvl="1"/>
            <a:r>
              <a:rPr lang="en-GB" dirty="0" smtClean="0"/>
              <a:t>Built on a mix of technologies</a:t>
            </a:r>
          </a:p>
          <a:p>
            <a:pPr lvl="2"/>
            <a:r>
              <a:rPr lang="en-GB" dirty="0" smtClean="0"/>
              <a:t>UTs are written with </a:t>
            </a:r>
            <a:r>
              <a:rPr lang="en-GB" dirty="0" err="1" smtClean="0"/>
              <a:t>JSTestDriver</a:t>
            </a:r>
            <a:endParaRPr lang="en-GB" dirty="0" smtClean="0"/>
          </a:p>
          <a:p>
            <a:pPr lvl="2"/>
            <a:r>
              <a:rPr lang="en-GB" dirty="0" smtClean="0"/>
              <a:t>ATs are written with a </a:t>
            </a:r>
            <a:r>
              <a:rPr lang="en-GB" i="1" dirty="0" smtClean="0"/>
              <a:t>Given-When-Then</a:t>
            </a:r>
            <a:r>
              <a:rPr lang="en-GB" dirty="0" smtClean="0"/>
              <a:t> syntax DSL which was developed on top of the Jasmine testing framework</a:t>
            </a:r>
          </a:p>
        </p:txBody>
      </p:sp>
    </p:spTree>
    <p:extLst>
      <p:ext uri="{BB962C8B-B14F-4D97-AF65-F5344CB8AC3E}">
        <p14:creationId xmlns:p14="http://schemas.microsoft.com/office/powerpoint/2010/main" val="4156704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What is Verifier?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Integrated into </a:t>
            </a:r>
            <a:r>
              <a:rPr lang="en-GB" dirty="0" err="1" smtClean="0"/>
              <a:t>BladeRunner</a:t>
            </a:r>
            <a:endParaRPr lang="en-GB" dirty="0" smtClean="0"/>
          </a:p>
          <a:p>
            <a:pPr lvl="1"/>
            <a:r>
              <a:rPr lang="en-GB" dirty="0" smtClean="0"/>
              <a:t>Tests have their own place within the ‘prescriptive’ </a:t>
            </a:r>
            <a:r>
              <a:rPr lang="en-GB" dirty="0" err="1" smtClean="0"/>
              <a:t>BladeRunner</a:t>
            </a:r>
            <a:r>
              <a:rPr lang="en-GB" dirty="0" smtClean="0"/>
              <a:t> application structure</a:t>
            </a:r>
          </a:p>
          <a:p>
            <a:pPr lvl="1"/>
            <a:r>
              <a:rPr lang="en-GB" dirty="0" smtClean="0"/>
              <a:t>Verifier includes integration points for our libraries</a:t>
            </a:r>
          </a:p>
          <a:p>
            <a:pPr lvl="2"/>
            <a:r>
              <a:rPr lang="en-GB" dirty="0" smtClean="0"/>
              <a:t>Fixtures &amp; Stubs for SUT &amp; libraries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1343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Organising your tests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7356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6-9-pp-pres">
  <a:themeElements>
    <a:clrScheme name="Caplin 2012">
      <a:dk1>
        <a:srgbClr val="000000"/>
      </a:dk1>
      <a:lt1>
        <a:sysClr val="window" lastClr="FFFFFF"/>
      </a:lt1>
      <a:dk2>
        <a:srgbClr val="1F497D"/>
      </a:dk2>
      <a:lt2>
        <a:srgbClr val="EEECE1"/>
      </a:lt2>
      <a:accent1>
        <a:srgbClr val="EC6182"/>
      </a:accent1>
      <a:accent2>
        <a:srgbClr val="50B748"/>
      </a:accent2>
      <a:accent3>
        <a:srgbClr val="E8B13F"/>
      </a:accent3>
      <a:accent4>
        <a:srgbClr val="54B0CB"/>
      </a:accent4>
      <a:accent5>
        <a:srgbClr val="FF7231"/>
      </a:accent5>
      <a:accent6>
        <a:srgbClr val="818181"/>
      </a:accent6>
      <a:hlink>
        <a:srgbClr val="54B0CB"/>
      </a:hlink>
      <a:folHlink>
        <a:srgbClr val="54B0CB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16-9-pp-pres.potx</Template>
  <TotalTime>0</TotalTime>
  <Words>872</Words>
  <Application>Microsoft Office PowerPoint</Application>
  <PresentationFormat>On-screen Show (16:9)</PresentationFormat>
  <Paragraphs>343</Paragraphs>
  <Slides>33</Slides>
  <Notes>31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4" baseType="lpstr">
      <vt:lpstr>16-9-pp-pres</vt:lpstr>
      <vt:lpstr>Verifier Testing Framework</vt:lpstr>
      <vt:lpstr>Objectives</vt:lpstr>
      <vt:lpstr>Agenda</vt:lpstr>
      <vt:lpstr>Overview – What is BDD?</vt:lpstr>
      <vt:lpstr>PowerPoint Presentation</vt:lpstr>
      <vt:lpstr>Overview – What did we build on</vt:lpstr>
      <vt:lpstr>What is Verifier?</vt:lpstr>
      <vt:lpstr>What is Verifier?</vt:lpstr>
      <vt:lpstr>Organising your tests</vt:lpstr>
      <vt:lpstr>Test Organisation</vt:lpstr>
      <vt:lpstr>Test directory configuration</vt:lpstr>
      <vt:lpstr>Global test configuration</vt:lpstr>
      <vt:lpstr>Writing your tests</vt:lpstr>
      <vt:lpstr>Example: Unit Tests</vt:lpstr>
      <vt:lpstr>Example: Acceptance Tests</vt:lpstr>
      <vt:lpstr>Example: Test Suites</vt:lpstr>
      <vt:lpstr>Example: FixtureFactory</vt:lpstr>
      <vt:lpstr>Example: Fixtures</vt:lpstr>
      <vt:lpstr>Anatomy of a Test</vt:lpstr>
      <vt:lpstr>Anatomy of a Test</vt:lpstr>
      <vt:lpstr>Anatomy of a Test</vt:lpstr>
      <vt:lpstr>Anatomy of a Test</vt:lpstr>
      <vt:lpstr>Anatomy of a Test</vt:lpstr>
      <vt:lpstr>ComponentFixture</vt:lpstr>
      <vt:lpstr>View Fixture</vt:lpstr>
      <vt:lpstr>Example: ViewHandler</vt:lpstr>
      <vt:lpstr>Framework – ATs</vt:lpstr>
      <vt:lpstr>Framework – Model ATs</vt:lpstr>
      <vt:lpstr>Framework – Binding ATs</vt:lpstr>
      <vt:lpstr>Happy path first</vt:lpstr>
      <vt:lpstr>Running your tests</vt:lpstr>
      <vt:lpstr>Debugging tests</vt:lpstr>
      <vt:lpstr>Testing your Trade Tile</vt:lpstr>
    </vt:vector>
  </TitlesOfParts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2013-08-07T12:45:10Z</dcterms:created>
  <dcterms:modified xsi:type="dcterms:W3CDTF">2013-08-07T12:45:15Z</dcterms:modified>
  <cp:contentStatus>Final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